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78" r:id="rId6"/>
    <p:sldId id="260" r:id="rId7"/>
    <p:sldId id="286" r:id="rId8"/>
    <p:sldId id="288" r:id="rId9"/>
    <p:sldId id="285" r:id="rId10"/>
    <p:sldId id="289" r:id="rId11"/>
    <p:sldId id="280" r:id="rId12"/>
    <p:sldId id="291" r:id="rId13"/>
    <p:sldId id="290" r:id="rId14"/>
    <p:sldId id="295" r:id="rId15"/>
    <p:sldId id="292" r:id="rId16"/>
    <p:sldId id="296" r:id="rId17"/>
    <p:sldId id="267" r:id="rId18"/>
    <p:sldId id="268" r:id="rId19"/>
    <p:sldId id="269" r:id="rId20"/>
    <p:sldId id="279" r:id="rId21"/>
    <p:sldId id="270" r:id="rId22"/>
    <p:sldId id="276" r:id="rId23"/>
    <p:sldId id="277" r:id="rId24"/>
    <p:sldId id="271" r:id="rId25"/>
    <p:sldId id="272" r:id="rId26"/>
    <p:sldId id="273" r:id="rId27"/>
    <p:sldId id="274" r:id="rId28"/>
    <p:sldId id="275" r:id="rId29"/>
    <p:sldId id="299" r:id="rId30"/>
    <p:sldId id="301" r:id="rId31"/>
    <p:sldId id="302" r:id="rId32"/>
    <p:sldId id="303" r:id="rId33"/>
    <p:sldId id="281" r:id="rId34"/>
    <p:sldId id="282" r:id="rId35"/>
    <p:sldId id="283" r:id="rId36"/>
    <p:sldId id="298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vijetli stil 2 - Isticanj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vijetli stil 3 - Isticanj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Stil teme 2 - Isticanj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rednji stil 2 - Isticanj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41" autoAdjust="0"/>
  </p:normalViewPr>
  <p:slideViewPr>
    <p:cSldViewPr snapToGrid="0">
      <p:cViewPr varScale="1">
        <p:scale>
          <a:sx n="101" d="100"/>
          <a:sy n="101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hr-HR" sz="1400" dirty="0"/>
              <a:t>Broj turističkih dolazaka i noćenja u 2024.godini - Skradin</a:t>
            </a:r>
          </a:p>
        </c:rich>
      </c:tx>
      <c:layout>
        <c:manualLayout>
          <c:xMode val="edge"/>
          <c:yMode val="edge"/>
          <c:x val="0.12632227789708106"/>
          <c:y val="2.1574973031283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hr-HR"/>
        </a:p>
      </c:txPr>
    </c:title>
    <c:autoTitleDeleted val="0"/>
    <c:plotArea>
      <c:layout>
        <c:manualLayout>
          <c:layoutTarget val="inner"/>
          <c:xMode val="edge"/>
          <c:yMode val="edge"/>
          <c:x val="2.9239766081871343E-2"/>
          <c:y val="0.37766764723807372"/>
          <c:w val="0.66258607710311612"/>
          <c:h val="0.516694116720204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Broj dolazaka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List1!$A$2:$A$4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List1!$B$2:$B$4</c:f>
              <c:numCache>
                <c:formatCode>#,##0</c:formatCode>
                <c:ptCount val="3"/>
                <c:pt idx="0">
                  <c:v>2265</c:v>
                </c:pt>
                <c:pt idx="1">
                  <c:v>18907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A0-4145-B686-E7180FB61EC6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Broj noćenja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List1!$A$2:$A$4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List1!$C$2:$C$4</c:f>
              <c:numCache>
                <c:formatCode>#,##0</c:formatCode>
                <c:ptCount val="3"/>
                <c:pt idx="0">
                  <c:v>4279</c:v>
                </c:pt>
                <c:pt idx="1">
                  <c:v>49836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A0-4145-B686-E7180FB61E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798208160"/>
        <c:axId val="1798209120"/>
      </c:barChart>
      <c:catAx>
        <c:axId val="1798208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98209120"/>
        <c:crosses val="autoZero"/>
        <c:auto val="1"/>
        <c:lblAlgn val="ctr"/>
        <c:lblOffset val="100"/>
        <c:noMultiLvlLbl val="0"/>
      </c:catAx>
      <c:valAx>
        <c:axId val="179820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9820816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hr-HR" sz="1400" dirty="0"/>
              <a:t>Broj turističkih dolazaka i noćenja u 2024. godini - Knin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sr-Latn-RS"/>
        </a:p>
      </c:txPr>
    </c:title>
    <c:autoTitleDeleted val="0"/>
    <c:plotArea>
      <c:layout>
        <c:manualLayout>
          <c:layoutTarget val="inner"/>
          <c:xMode val="edge"/>
          <c:yMode val="edge"/>
          <c:x val="0.10192465966970844"/>
          <c:y val="0.31070775628156405"/>
          <c:w val="0.74741400166280025"/>
          <c:h val="0.48812218128084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Dolasci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1887</c:v>
                </c:pt>
                <c:pt idx="1">
                  <c:v>3871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82-464A-B07F-65DCC87FA88F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Noćenja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3236</c:v>
                </c:pt>
                <c:pt idx="1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82-464A-B07F-65DCC87FA8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699123056"/>
        <c:axId val="699123536"/>
      </c:barChart>
      <c:catAx>
        <c:axId val="699123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699123536"/>
        <c:crosses val="autoZero"/>
        <c:auto val="1"/>
        <c:lblAlgn val="ctr"/>
        <c:lblOffset val="100"/>
        <c:noMultiLvlLbl val="0"/>
      </c:catAx>
      <c:valAx>
        <c:axId val="699123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69912305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hr-HR" sz="1400" dirty="0"/>
              <a:t>Broj turističkih</a:t>
            </a:r>
            <a:r>
              <a:rPr lang="hr-HR" sz="1400" baseline="0" dirty="0"/>
              <a:t> dolazaka i noćenja u 2024. godini - Drniš</a:t>
            </a:r>
            <a:endParaRPr lang="hr-HR" sz="1400" dirty="0"/>
          </a:p>
        </c:rich>
      </c:tx>
      <c:layout>
        <c:manualLayout>
          <c:xMode val="edge"/>
          <c:yMode val="edge"/>
          <c:x val="0.10594989876607955"/>
          <c:y val="0.100120775612786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hr-HR"/>
        </a:p>
      </c:txPr>
    </c:title>
    <c:autoTitleDeleted val="0"/>
    <c:plotArea>
      <c:layout>
        <c:manualLayout>
          <c:layoutTarget val="inner"/>
          <c:xMode val="edge"/>
          <c:yMode val="edge"/>
          <c:x val="7.034621062992126E-2"/>
          <c:y val="0.37765293776955089"/>
          <c:w val="0.75703202105149348"/>
          <c:h val="0.44393683298803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Dolasci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947</c:v>
                </c:pt>
                <c:pt idx="1">
                  <c:v>4123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92-4B7A-B861-8E67B9E4F5B5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Noćenja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2323</c:v>
                </c:pt>
                <c:pt idx="1">
                  <c:v>23907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92-4B7A-B861-8E67B9E4F5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5770864"/>
        <c:axId val="505769424"/>
      </c:barChart>
      <c:catAx>
        <c:axId val="505770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505769424"/>
        <c:crosses val="autoZero"/>
        <c:auto val="1"/>
        <c:lblAlgn val="ctr"/>
        <c:lblOffset val="100"/>
        <c:noMultiLvlLbl val="0"/>
      </c:catAx>
      <c:valAx>
        <c:axId val="50576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50577086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696469476804947"/>
          <c:y val="0.9021754326216086"/>
          <c:w val="0.45934283423079236"/>
          <c:h val="8.74741013716437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hr-HR" sz="1400" dirty="0"/>
              <a:t>Broj turističkih dolazaka i noćenja u 2024. godine</a:t>
            </a:r>
            <a:r>
              <a:rPr lang="hr-HR" sz="1400" baseline="0" dirty="0"/>
              <a:t> - Bilice</a:t>
            </a:r>
            <a:endParaRPr lang="hr-HR" sz="1400" dirty="0"/>
          </a:p>
        </c:rich>
      </c:tx>
      <c:layout>
        <c:manualLayout>
          <c:xMode val="edge"/>
          <c:yMode val="edge"/>
          <c:x val="4.3189533087821592E-2"/>
          <c:y val="6.57591199560261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hr-HR"/>
        </a:p>
      </c:txPr>
    </c:title>
    <c:autoTitleDeleted val="0"/>
    <c:plotArea>
      <c:layout>
        <c:manualLayout>
          <c:layoutTarget val="inner"/>
          <c:xMode val="edge"/>
          <c:yMode val="edge"/>
          <c:x val="8.131496062992126E-2"/>
          <c:y val="0.31275619529213794"/>
          <c:w val="0.70174854239266038"/>
          <c:h val="0.49463208176417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Dolasci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6562</c:v>
                </c:pt>
                <c:pt idx="1">
                  <c:v>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13-4978-8392-58733463C1C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Noćenja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Domaći</c:v>
                </c:pt>
                <c:pt idx="1">
                  <c:v>Strani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43106</c:v>
                </c:pt>
                <c:pt idx="1">
                  <c:v>54080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13-4978-8392-58733463C1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130852272"/>
        <c:axId val="1130855632"/>
      </c:barChart>
      <c:catAx>
        <c:axId val="1130852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30855632"/>
        <c:crosses val="autoZero"/>
        <c:auto val="1"/>
        <c:lblAlgn val="ctr"/>
        <c:lblOffset val="100"/>
        <c:noMultiLvlLbl val="0"/>
      </c:catAx>
      <c:valAx>
        <c:axId val="113085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3085227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83DAA-C66A-4228-BE7F-C2744D38A7EC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983D1-E10F-4C98-974E-FA2C23628F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3487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983D1-E10F-4C98-974E-FA2C23628F0A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253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</p:spTree>
    <p:extLst>
      <p:ext uri="{BB962C8B-B14F-4D97-AF65-F5344CB8AC3E}">
        <p14:creationId xmlns:p14="http://schemas.microsoft.com/office/powerpoint/2010/main" val="1537400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943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464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250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sekcij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1772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519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4264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8288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947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259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0576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689D3A9-4D06-49C1-A6EF-5B4A7ADBA806}" type="datetimeFigureOut">
              <a:rPr lang="hr-HR" smtClean="0"/>
              <a:t>21.5.2026.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5C317E5-E7DB-432C-A37B-B768C1BD356F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001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question-response-1019820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Naslov 1">
            <a:extLst>
              <a:ext uri="{FF2B5EF4-FFF2-40B4-BE49-F238E27FC236}">
                <a16:creationId xmlns:a16="http://schemas.microsoft.com/office/drawing/2014/main" id="{D426F26F-23F0-ADBC-533E-09ED5B868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9725" y="2861168"/>
            <a:ext cx="8361363" cy="2097087"/>
          </a:xfrm>
        </p:spPr>
        <p:txBody>
          <a:bodyPr>
            <a:noAutofit/>
          </a:bodyPr>
          <a:lstStyle/>
          <a:p>
            <a:r>
              <a:rPr lang="hr-HR" sz="44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PLAN UPRAVLJANJA DESTINACIJOM</a:t>
            </a:r>
            <a:br>
              <a:rPr lang="hr-HR" sz="44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pl-PL" sz="44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GRADA SKRADINA, KNINA, DRNIŠA I OPĆINE BILICE ZA RAZDOBLJE 2025. – 2029. </a:t>
            </a:r>
            <a:endParaRPr lang="hr-HR" sz="4400" b="1" cap="none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89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2B27C08-69BF-0F95-2D3B-16FD17FCC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Model omogućuje prepoznavanje ključnih prednosti i izazova destinacije, osobito u pogledu ravnoteže između obalnog područja i zaleđa koje pruža potencijal za razvoj disperzivnih sadržaja. </a:t>
            </a:r>
          </a:p>
          <a:p>
            <a:endParaRPr lang="hr-HR" dirty="0"/>
          </a:p>
          <a:p>
            <a:r>
              <a:rPr lang="hr-HR" dirty="0"/>
              <a:t>Osigurava i snažniju orijentaciju prema turizmu utemeljenom na podacima, čime se stvara realna podloga za donošenje odluka, upravljanje kapacitetima i definiranje razvojnih prioriteta.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7170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8643C4-8FB6-BEF5-F896-90C72B86F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Naslov 1">
            <a:extLst>
              <a:ext uri="{FF2B5EF4-FFF2-40B4-BE49-F238E27FC236}">
                <a16:creationId xmlns:a16="http://schemas.microsoft.com/office/drawing/2014/main" id="{63EB0E19-78A0-EE3D-5E25-B6FCC4C7239A}"/>
              </a:ext>
            </a:extLst>
          </p:cNvPr>
          <p:cNvSpPr txBox="1">
            <a:spLocks/>
          </p:cNvSpPr>
          <p:nvPr/>
        </p:nvSpPr>
        <p:spPr>
          <a:xfrm>
            <a:off x="772511" y="478878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>
                <a:solidFill>
                  <a:schemeClr val="bg1"/>
                </a:solidFill>
              </a:rPr>
              <a:t>ANALIZA STANJA</a:t>
            </a:r>
          </a:p>
        </p:txBody>
      </p:sp>
      <p:pic>
        <p:nvPicPr>
          <p:cNvPr id="8" name="Rezervirano mjesto sadržaja 7">
            <a:extLst>
              <a:ext uri="{FF2B5EF4-FFF2-40B4-BE49-F238E27FC236}">
                <a16:creationId xmlns:a16="http://schemas.microsoft.com/office/drawing/2014/main" id="{CB904358-C2A1-896B-9F9C-134A1C82EB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65" y="0"/>
            <a:ext cx="11713535" cy="685800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4A5CDF1-27D3-7838-5CCF-A8241BA03D22}"/>
              </a:ext>
            </a:extLst>
          </p:cNvPr>
          <p:cNvSpPr txBox="1"/>
          <p:nvPr/>
        </p:nvSpPr>
        <p:spPr>
          <a:xfrm>
            <a:off x="1222744" y="478878"/>
            <a:ext cx="560335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500" b="1" dirty="0">
                <a:solidFill>
                  <a:schemeClr val="bg1"/>
                </a:solidFill>
              </a:rPr>
              <a:t>3. ANALIZA STANJA</a:t>
            </a:r>
          </a:p>
        </p:txBody>
      </p:sp>
    </p:spTree>
    <p:extLst>
      <p:ext uri="{BB962C8B-B14F-4D97-AF65-F5344CB8AC3E}">
        <p14:creationId xmlns:p14="http://schemas.microsoft.com/office/powerpoint/2010/main" val="210133388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23370-F36B-591D-674B-625AED13C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ica 2">
            <a:extLst>
              <a:ext uri="{FF2B5EF4-FFF2-40B4-BE49-F238E27FC236}">
                <a16:creationId xmlns:a16="http://schemas.microsoft.com/office/drawing/2014/main" id="{A6DE05BB-6776-B695-E5E4-AA2ED3D04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109844"/>
              </p:ext>
            </p:extLst>
          </p:nvPr>
        </p:nvGraphicFramePr>
        <p:xfrm>
          <a:off x="1390650" y="2"/>
          <a:ext cx="9791700" cy="6068117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958340">
                  <a:extLst>
                    <a:ext uri="{9D8B030D-6E8A-4147-A177-3AD203B41FA5}">
                      <a16:colId xmlns:a16="http://schemas.microsoft.com/office/drawing/2014/main" val="460943099"/>
                    </a:ext>
                  </a:extLst>
                </a:gridCol>
                <a:gridCol w="1958340">
                  <a:extLst>
                    <a:ext uri="{9D8B030D-6E8A-4147-A177-3AD203B41FA5}">
                      <a16:colId xmlns:a16="http://schemas.microsoft.com/office/drawing/2014/main" val="3939099312"/>
                    </a:ext>
                  </a:extLst>
                </a:gridCol>
                <a:gridCol w="1958340">
                  <a:extLst>
                    <a:ext uri="{9D8B030D-6E8A-4147-A177-3AD203B41FA5}">
                      <a16:colId xmlns:a16="http://schemas.microsoft.com/office/drawing/2014/main" val="2749860264"/>
                    </a:ext>
                  </a:extLst>
                </a:gridCol>
                <a:gridCol w="1958340">
                  <a:extLst>
                    <a:ext uri="{9D8B030D-6E8A-4147-A177-3AD203B41FA5}">
                      <a16:colId xmlns:a16="http://schemas.microsoft.com/office/drawing/2014/main" val="2198852840"/>
                    </a:ext>
                  </a:extLst>
                </a:gridCol>
                <a:gridCol w="1958340">
                  <a:extLst>
                    <a:ext uri="{9D8B030D-6E8A-4147-A177-3AD203B41FA5}">
                      <a16:colId xmlns:a16="http://schemas.microsoft.com/office/drawing/2014/main" val="388772325"/>
                    </a:ext>
                  </a:extLst>
                </a:gridCol>
              </a:tblGrid>
              <a:tr h="340531">
                <a:tc>
                  <a:txBody>
                    <a:bodyPr/>
                    <a:lstStyle/>
                    <a:p>
                      <a:r>
                        <a:rPr lang="hr-HR" dirty="0"/>
                        <a:t>Destinacija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Skradin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Knin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Drniš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Općina Bilice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316386"/>
                  </a:ext>
                </a:extLst>
              </a:tr>
              <a:tr h="2175367">
                <a:tc>
                  <a:txBody>
                    <a:bodyPr/>
                    <a:lstStyle/>
                    <a:p>
                      <a:r>
                        <a:rPr lang="hr-HR" sz="1000" dirty="0"/>
                        <a:t>Geografska obilježja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Grad Skradin sastavni je dio Šibensko-kninske županije, zauzima dio priobalnog i zaobalnog pojasa na zapadnom rubu županije, ima površinu od 186,79 km².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Grad Knin smješten je na sjeveru Šibensko-kninske županije, u prostranoj kraškoj kotlini na prijelazu između dinarskog planinskog područja i dalmatinskog zaleđa. Grad leži na nadmorskoj visini od približno 200 metara, a okružen je planinskim masivima, među kojima se posebno ističe Dinara – s najvišim vrhom Hrvatske (</a:t>
                      </a:r>
                      <a:r>
                        <a:rPr lang="hr-HR" sz="1000" dirty="0" err="1"/>
                        <a:t>Sinjal</a:t>
                      </a:r>
                      <a:r>
                        <a:rPr lang="hr-HR" sz="1000" dirty="0"/>
                        <a:t>, 1831 m).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Grad Drniš smješten je u središnjem dijelu Šibensko-kninske županije, u zaleđu Dalmacije, između obale i Dalmatinske zagore. Leži na prijelazu između planinskog i krškog reljefa, u dolini rijeke </a:t>
                      </a:r>
                      <a:r>
                        <a:rPr lang="hr-HR" sz="1000" dirty="0" err="1"/>
                        <a:t>Čikole</a:t>
                      </a:r>
                      <a:r>
                        <a:rPr lang="hr-HR" sz="1000" dirty="0"/>
                        <a:t>, koja je oblikovala karakterističan kraški kanjon jugoistočno od grada.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Općina Bilice smještena je sjeverno od Šibenika, uz obalu </a:t>
                      </a:r>
                      <a:r>
                        <a:rPr lang="hr-HR" sz="1000" dirty="0" err="1"/>
                        <a:t>Prukljanskog</a:t>
                      </a:r>
                      <a:r>
                        <a:rPr lang="hr-HR" sz="1000" dirty="0"/>
                        <a:t> jezera, koje je dio toka rijeke Krke. Reljef je pretežno krški, s blagim uzvisinama i plodnim dolinama.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292777"/>
                  </a:ext>
                </a:extLst>
              </a:tr>
              <a:tr h="2497226">
                <a:tc>
                  <a:txBody>
                    <a:bodyPr/>
                    <a:lstStyle/>
                    <a:p>
                      <a:r>
                        <a:rPr lang="hr-HR" sz="1000" dirty="0"/>
                        <a:t>Klimatska obilježja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Klima je mediteranska, s toplim i suhim ljetima te blagim zimama, što pogoduje razvoju turizma, vinogradarstva i maslinarstva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Knin ima umjereno toplu i vlažnu klimu, s izraženim razlikama između godišnjih doba. Ljeta su uglavnom topla i suha, s prosječnim dnevnim temperaturama oko 29 °C, a u najtoplijim danima mogu doseći i do 40 °C. Zime su hladne i vlažne, s prosjekom oko 4 °C, dok su u prošlosti zabilježeni i ekstremi ispod -18 °C.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Grad Drniš ima prijelaznu klimu između mediteranske i kontinentalne klime. Zbog svog položaja u unutrašnjosti Dalmacije i blizine planine Promine, Drniš ima topla i suha ljeta te hladnije i kišovitije zime u odnosu na obalna mjesta.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Klima na području Općine Bilice je mediteranska. Obilježava je blaga zima i suho ljeto s dva kišovita razdoblja, u ranom proljeću ili ranom ljetu i kasnoj jeseni. Ovaj tip klime je specijalno označen kao klima masline, a dijelom je modificirana utjecajima zaleđa. Srednja godišnja temperatura zraka priobalnog dijela je 15,7°C, siječanj je najhladniji mjesec. Srednja mjesečna temperatura zraka je 7,3o C. Najtopliji mjesec je srpanj sa srednjom mjesečnom temperaturom 24,9°C.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645988"/>
                  </a:ext>
                </a:extLst>
              </a:tr>
              <a:tr h="844750">
                <a:tc>
                  <a:txBody>
                    <a:bodyPr/>
                    <a:lstStyle/>
                    <a:p>
                      <a:r>
                        <a:rPr lang="hr-HR" sz="1000" dirty="0"/>
                        <a:t>Broj stanovnika (popis 2021.)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3.349 stanovnika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11.633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6.276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2.546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06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6265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ica 2">
            <a:extLst>
              <a:ext uri="{FF2B5EF4-FFF2-40B4-BE49-F238E27FC236}">
                <a16:creationId xmlns:a16="http://schemas.microsoft.com/office/drawing/2014/main" id="{6B6668E3-5EF5-AE4C-0457-B3056B9516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163280"/>
              </p:ext>
            </p:extLst>
          </p:nvPr>
        </p:nvGraphicFramePr>
        <p:xfrm>
          <a:off x="762001" y="119743"/>
          <a:ext cx="11255830" cy="661218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51166">
                  <a:extLst>
                    <a:ext uri="{9D8B030D-6E8A-4147-A177-3AD203B41FA5}">
                      <a16:colId xmlns:a16="http://schemas.microsoft.com/office/drawing/2014/main" val="1706941607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2371544248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153564144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1131904024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92619230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3852550562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1972160281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4103075728"/>
                    </a:ext>
                  </a:extLst>
                </a:gridCol>
                <a:gridCol w="1125583">
                  <a:extLst>
                    <a:ext uri="{9D8B030D-6E8A-4147-A177-3AD203B41FA5}">
                      <a16:colId xmlns:a16="http://schemas.microsoft.com/office/drawing/2014/main" val="421396642"/>
                    </a:ext>
                  </a:extLst>
                </a:gridCol>
              </a:tblGrid>
              <a:tr h="356221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dirty="0"/>
                        <a:t>Grad Skradin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dirty="0"/>
                        <a:t>Grad Knin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dirty="0"/>
                        <a:t>Grad Drniš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dirty="0"/>
                        <a:t>Općina Bilice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028638"/>
                  </a:ext>
                </a:extLst>
              </a:tr>
              <a:tr h="1137258">
                <a:tc>
                  <a:txBody>
                    <a:bodyPr/>
                    <a:lstStyle/>
                    <a:p>
                      <a:r>
                        <a:rPr lang="hr-HR" sz="1000" dirty="0"/>
                        <a:t>Lokacija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Grad Skradin sastavni je dio Šibensko-kninske županije, zauzima dio priobalnog i zaobalnog pojasa na zapadnom rubu županije, ima površinu od 186,79 km².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Knin se nalazi u Šibensko-kninskoj županiji, u njezinom sjeverozapadnom dijelu. Smješten je na važnom prometnom raskrižju, gdje se sastaju putevi između unutrašnjosti Hrvatske i obale Dalmacije (npr. Zagreba i Splita).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Grad Drniš smješten je u središnjem dijelu Šibensko-kninske županije, između Šibenika i Knina.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Općina Bilice smještena je u Šibensko-kninskoj županiji, u središnjem dijelu Dalmacije, neposredno sjeverno od grada Šibenika.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454411"/>
                  </a:ext>
                </a:extLst>
              </a:tr>
              <a:tr h="2448313">
                <a:tc>
                  <a:txBody>
                    <a:bodyPr/>
                    <a:lstStyle/>
                    <a:p>
                      <a:r>
                        <a:rPr lang="hr-HR" sz="1000" dirty="0"/>
                        <a:t>Prometna povezanost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Glavna prometnica koja prolazi kroz Skradin je državna cesta D56, koja povezuje čvor </a:t>
                      </a:r>
                      <a:r>
                        <a:rPr lang="hr-HR" sz="1000" dirty="0" err="1"/>
                        <a:t>Tromilju</a:t>
                      </a:r>
                      <a:r>
                        <a:rPr lang="hr-HR" sz="1000" dirty="0"/>
                        <a:t> (D424) s Benkovcem, Skradinom i Drnišem. Ova cesta omogućava pristup autocesti A1 putem čvora "Skradin" kod </a:t>
                      </a:r>
                      <a:r>
                        <a:rPr lang="hr-HR" sz="1000" dirty="0" err="1"/>
                        <a:t>Bićina</a:t>
                      </a:r>
                      <a:r>
                        <a:rPr lang="hr-HR" sz="1000" dirty="0"/>
                        <a:t>, što omogućava brzu povezanost s većim gradovima poput Zagreba i Splita. Osim toga, državna cesta D59 povezuje Skradin s Pirovcem i Kninom, dok D33 omogućava vezu prema Šibeniku i Drniš.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•Državna cesta D1 (Karlovac – Plitvice – Gračac – Knin – Sinj – Split): glavna sjever-jug poveznica koja prolazi kroz Knin,</a:t>
                      </a:r>
                    </a:p>
                    <a:p>
                      <a:r>
                        <a:rPr lang="hr-HR" sz="1000" dirty="0"/>
                        <a:t>•Državna cesta D33 (Šibenik – Drniš – Knin – Gračac): povezuje Knin s obalom, posebno sa Šibenikom,</a:t>
                      </a:r>
                    </a:p>
                    <a:p>
                      <a:r>
                        <a:rPr lang="hr-HR" sz="1000" dirty="0"/>
                        <a:t>•Dobre cestovne veze i prema Zadru, Splitu, ali i Bosni i Hercegovini (preko graničnih prijelaza </a:t>
                      </a:r>
                      <a:r>
                        <a:rPr lang="hr-HR" sz="1000" dirty="0" err="1"/>
                        <a:t>Strmica</a:t>
                      </a:r>
                      <a:r>
                        <a:rPr lang="hr-HR" sz="1000" dirty="0"/>
                        <a:t> i </a:t>
                      </a:r>
                      <a:r>
                        <a:rPr lang="hr-HR" sz="1000" dirty="0" err="1"/>
                        <a:t>Otrić</a:t>
                      </a:r>
                      <a:r>
                        <a:rPr lang="hr-HR" sz="1000" dirty="0"/>
                        <a:t>).</a:t>
                      </a:r>
                    </a:p>
                    <a:p>
                      <a:endParaRPr lang="hr-HR" sz="1000" dirty="0"/>
                    </a:p>
                    <a:p>
                      <a:r>
                        <a:rPr lang="hr-HR" sz="1000" dirty="0"/>
                        <a:t>Kroz Knin prolazi međunarodna priključna željeznička pruga Split – Knin – Ogulin – Zagreb, koja je spona južne Hrvatske s ostatkom države i Europe.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• državna cesta D33: </a:t>
                      </a:r>
                      <a:r>
                        <a:rPr lang="hr-HR" sz="1000" dirty="0" err="1"/>
                        <a:t>G.P</a:t>
                      </a:r>
                      <a:r>
                        <a:rPr lang="hr-HR" sz="1000" dirty="0"/>
                        <a:t>. </a:t>
                      </a:r>
                      <a:r>
                        <a:rPr lang="hr-HR" sz="1000" dirty="0" err="1"/>
                        <a:t>Strmica</a:t>
                      </a:r>
                      <a:r>
                        <a:rPr lang="hr-HR" sz="1000" dirty="0"/>
                        <a:t> (granica BiH) – Knin – Drniš – čvor Vidici (D8)</a:t>
                      </a:r>
                    </a:p>
                    <a:p>
                      <a:r>
                        <a:rPr lang="hr-HR" sz="1000" dirty="0"/>
                        <a:t>• državna cesta D56: Drniš (D33) – Muć – čvor Klis-Grlo (D1)</a:t>
                      </a:r>
                    </a:p>
                    <a:p>
                      <a:r>
                        <a:rPr lang="hr-HR" sz="1000" dirty="0"/>
                        <a:t>Drniš je povezan željezničkom prugom koja prolazi kroz grad i povezuje ga s Kninom i Šibenikom. Ova pruga omogućuje povezivanje s ostatkom Hrvatske i Bosnom i Hercegovinom.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hr-HR" sz="1000" dirty="0"/>
                        <a:t>Bilice su povezane sa Šibenikom i okolnim naseljima putem lokalnih i županijskih cesta. Najvažnija prometnica u blizini je državna cesta D33, koja povezuje Šibenik, Drniš i Knin, te ima spoj na autocestu A1 kod čvora Šibenik. Ova cesta omogućuje brz pristup autocesti i povezivanje s ostatkom Hrvatske.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18921"/>
                  </a:ext>
                </a:extLst>
              </a:tr>
              <a:tr h="585808">
                <a:tc rowSpan="5">
                  <a:txBody>
                    <a:bodyPr/>
                    <a:lstStyle/>
                    <a:p>
                      <a:r>
                        <a:rPr lang="hr-HR" sz="1000" dirty="0"/>
                        <a:t>Udaljenost glavnog grada i važnijih emitivnih tržišta</a:t>
                      </a:r>
                    </a:p>
                    <a:p>
                      <a:endParaRPr lang="hr-HR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Zagreb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327,59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Zagreb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320km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Zagreb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305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Zagreb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300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933590"/>
                  </a:ext>
                </a:extLst>
              </a:tr>
              <a:tr h="55260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Šibenik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19,59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Split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100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Split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85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Split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90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131989"/>
                  </a:ext>
                </a:extLst>
              </a:tr>
              <a:tr h="49323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Split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92,69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Zadar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115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Zadar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100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Zadar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85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845599"/>
                  </a:ext>
                </a:extLst>
              </a:tr>
              <a:tr h="346663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Rijeka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332,19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Šibenik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55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Šibenik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33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Šibenik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8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659021"/>
                  </a:ext>
                </a:extLst>
              </a:tr>
              <a:tr h="580026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Osijek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606,71 km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Rijeka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340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Rijeka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325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Rijeka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00" dirty="0"/>
                        <a:t>315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033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539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080F2-4F34-F75D-5E50-853E679C8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CA5123-8B92-10FE-FE5A-9B4DF08CB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/>
              <a:t>Broj i vrsta objekata u destinacijama</a:t>
            </a:r>
            <a:br>
              <a:rPr lang="hr-HR" dirty="0"/>
            </a:br>
            <a:br>
              <a:rPr lang="hr-HR" dirty="0"/>
            </a:br>
            <a:r>
              <a:rPr lang="hr-HR" sz="3100" dirty="0"/>
              <a:t>Turistički kapacitet po vrstama objekata u 2025. godini</a:t>
            </a:r>
            <a:endParaRPr lang="hr-HR" dirty="0"/>
          </a:p>
        </p:txBody>
      </p:sp>
      <p:graphicFrame>
        <p:nvGraphicFramePr>
          <p:cNvPr id="5" name="Rezervirano mjesto sadržaja 4">
            <a:extLst>
              <a:ext uri="{FF2B5EF4-FFF2-40B4-BE49-F238E27FC236}">
                <a16:creationId xmlns:a16="http://schemas.microsoft.com/office/drawing/2014/main" id="{380B15CE-E7FA-32E8-8B22-27C37E080F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6178567"/>
              </p:ext>
            </p:extLst>
          </p:nvPr>
        </p:nvGraphicFramePr>
        <p:xfrm>
          <a:off x="1371600" y="2286000"/>
          <a:ext cx="9601195" cy="331216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920239">
                  <a:extLst>
                    <a:ext uri="{9D8B030D-6E8A-4147-A177-3AD203B41FA5}">
                      <a16:colId xmlns:a16="http://schemas.microsoft.com/office/drawing/2014/main" val="619650452"/>
                    </a:ext>
                  </a:extLst>
                </a:gridCol>
                <a:gridCol w="1920239">
                  <a:extLst>
                    <a:ext uri="{9D8B030D-6E8A-4147-A177-3AD203B41FA5}">
                      <a16:colId xmlns:a16="http://schemas.microsoft.com/office/drawing/2014/main" val="2954115237"/>
                    </a:ext>
                  </a:extLst>
                </a:gridCol>
                <a:gridCol w="1920239">
                  <a:extLst>
                    <a:ext uri="{9D8B030D-6E8A-4147-A177-3AD203B41FA5}">
                      <a16:colId xmlns:a16="http://schemas.microsoft.com/office/drawing/2014/main" val="2171294501"/>
                    </a:ext>
                  </a:extLst>
                </a:gridCol>
                <a:gridCol w="1920239">
                  <a:extLst>
                    <a:ext uri="{9D8B030D-6E8A-4147-A177-3AD203B41FA5}">
                      <a16:colId xmlns:a16="http://schemas.microsoft.com/office/drawing/2014/main" val="718566651"/>
                    </a:ext>
                  </a:extLst>
                </a:gridCol>
                <a:gridCol w="1920239">
                  <a:extLst>
                    <a:ext uri="{9D8B030D-6E8A-4147-A177-3AD203B41FA5}">
                      <a16:colId xmlns:a16="http://schemas.microsoft.com/office/drawing/2014/main" val="2690019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Skradin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Knin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Grad Drniš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Općina Bilice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775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Hoteli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291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Kampovi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294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Objekti u OPG-u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90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Objekti u domaćinstvu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423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Ostali ugostiteljski objekti za smještaj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315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613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985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11D58-C1E0-75E6-3E28-0DC06768F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7721DB-A260-2724-D511-AA2447068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179" y="277586"/>
            <a:ext cx="9601200" cy="1485900"/>
          </a:xfrm>
        </p:spPr>
        <p:txBody>
          <a:bodyPr/>
          <a:lstStyle/>
          <a:p>
            <a:r>
              <a:rPr lang="hr-HR" dirty="0"/>
              <a:t>Broj turističkih dolazaka i noćenja</a:t>
            </a:r>
          </a:p>
        </p:txBody>
      </p:sp>
      <p:graphicFrame>
        <p:nvGraphicFramePr>
          <p:cNvPr id="11" name="Rezervirano mjesto sadržaja 10">
            <a:extLst>
              <a:ext uri="{FF2B5EF4-FFF2-40B4-BE49-F238E27FC236}">
                <a16:creationId xmlns:a16="http://schemas.microsoft.com/office/drawing/2014/main" id="{762B7A12-A796-34D9-4A0E-0B5643F2C4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543240"/>
              </p:ext>
            </p:extLst>
          </p:nvPr>
        </p:nvGraphicFramePr>
        <p:xfrm>
          <a:off x="1085667" y="1123406"/>
          <a:ext cx="3370067" cy="2690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ikon 4">
            <a:extLst>
              <a:ext uri="{FF2B5EF4-FFF2-40B4-BE49-F238E27FC236}">
                <a16:creationId xmlns:a16="http://schemas.microsoft.com/office/drawing/2014/main" id="{4111B2CC-5A7A-9B7F-235B-A426C5DA8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8846349"/>
              </p:ext>
            </p:extLst>
          </p:nvPr>
        </p:nvGraphicFramePr>
        <p:xfrm>
          <a:off x="5155325" y="1123406"/>
          <a:ext cx="3257156" cy="2690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ikon 7">
            <a:extLst>
              <a:ext uri="{FF2B5EF4-FFF2-40B4-BE49-F238E27FC236}">
                <a16:creationId xmlns:a16="http://schemas.microsoft.com/office/drawing/2014/main" id="{5B01CF34-13B6-62C9-1189-CADB1EE2E9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4552649"/>
              </p:ext>
            </p:extLst>
          </p:nvPr>
        </p:nvGraphicFramePr>
        <p:xfrm>
          <a:off x="1045179" y="4036422"/>
          <a:ext cx="3410555" cy="2821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Grafikon 12">
            <a:extLst>
              <a:ext uri="{FF2B5EF4-FFF2-40B4-BE49-F238E27FC236}">
                <a16:creationId xmlns:a16="http://schemas.microsoft.com/office/drawing/2014/main" id="{364692FA-5CA5-2928-3D94-4C23E3400E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403510"/>
              </p:ext>
            </p:extLst>
          </p:nvPr>
        </p:nvGraphicFramePr>
        <p:xfrm>
          <a:off x="5155324" y="4036422"/>
          <a:ext cx="3257157" cy="2821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48589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D45F3-4CDD-5871-CD7E-38FD3C00E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Rezervirano mjesto sadržaja 4">
            <a:extLst>
              <a:ext uri="{FF2B5EF4-FFF2-40B4-BE49-F238E27FC236}">
                <a16:creationId xmlns:a16="http://schemas.microsoft.com/office/drawing/2014/main" id="{4053B67A-8271-A414-2504-9C9BEC09D5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1243105"/>
              </p:ext>
            </p:extLst>
          </p:nvPr>
        </p:nvGraphicFramePr>
        <p:xfrm>
          <a:off x="757104" y="629913"/>
          <a:ext cx="9987095" cy="6228087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1579302">
                  <a:extLst>
                    <a:ext uri="{9D8B030D-6E8A-4147-A177-3AD203B41FA5}">
                      <a16:colId xmlns:a16="http://schemas.microsoft.com/office/drawing/2014/main" val="2767949650"/>
                    </a:ext>
                  </a:extLst>
                </a:gridCol>
                <a:gridCol w="1925839">
                  <a:extLst>
                    <a:ext uri="{9D8B030D-6E8A-4147-A177-3AD203B41FA5}">
                      <a16:colId xmlns:a16="http://schemas.microsoft.com/office/drawing/2014/main" val="1324577162"/>
                    </a:ext>
                  </a:extLst>
                </a:gridCol>
                <a:gridCol w="1925840">
                  <a:extLst>
                    <a:ext uri="{9D8B030D-6E8A-4147-A177-3AD203B41FA5}">
                      <a16:colId xmlns:a16="http://schemas.microsoft.com/office/drawing/2014/main" val="2846575209"/>
                    </a:ext>
                  </a:extLst>
                </a:gridCol>
                <a:gridCol w="2278056">
                  <a:extLst>
                    <a:ext uri="{9D8B030D-6E8A-4147-A177-3AD203B41FA5}">
                      <a16:colId xmlns:a16="http://schemas.microsoft.com/office/drawing/2014/main" val="1334788733"/>
                    </a:ext>
                  </a:extLst>
                </a:gridCol>
                <a:gridCol w="2278058">
                  <a:extLst>
                    <a:ext uri="{9D8B030D-6E8A-4147-A177-3AD203B41FA5}">
                      <a16:colId xmlns:a16="http://schemas.microsoft.com/office/drawing/2014/main" val="3842281097"/>
                    </a:ext>
                  </a:extLst>
                </a:gridCol>
              </a:tblGrid>
              <a:tr h="177519">
                <a:tc>
                  <a:txBody>
                    <a:bodyPr/>
                    <a:lstStyle/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endParaRPr lang="hr-HR" sz="10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15000"/>
                        </a:lnSpc>
                        <a:buNone/>
                      </a:pPr>
                      <a:r>
                        <a:rPr lang="hr-HR" sz="10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Grad Skradin</a:t>
                      </a: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15000"/>
                        </a:lnSpc>
                        <a:buNone/>
                      </a:pPr>
                      <a:r>
                        <a:rPr lang="hr-HR" sz="10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Grad Knin</a:t>
                      </a: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R="89535" algn="l">
                        <a:lnSpc>
                          <a:spcPct val="115000"/>
                        </a:lnSpc>
                        <a:buNone/>
                      </a:pPr>
                      <a:r>
                        <a:rPr lang="hr-HR" sz="10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Grad Drniš</a:t>
                      </a: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R="89535" algn="l">
                        <a:lnSpc>
                          <a:spcPct val="115000"/>
                        </a:lnSpc>
                        <a:buNone/>
                      </a:pPr>
                      <a:r>
                        <a:rPr lang="hr-HR" sz="10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Općina Bilice</a:t>
                      </a:r>
                    </a:p>
                  </a:txBody>
                  <a:tcPr marL="27958" marR="27958" marT="0" marB="0" anchor="ctr"/>
                </a:tc>
                <a:extLst>
                  <a:ext uri="{0D108BD9-81ED-4DB2-BD59-A6C34878D82A}">
                    <a16:rowId xmlns:a16="http://schemas.microsoft.com/office/drawing/2014/main" val="3448539601"/>
                  </a:ext>
                </a:extLst>
              </a:tr>
              <a:tr h="2761658">
                <a:tc>
                  <a:txBody>
                    <a:bodyPr/>
                    <a:lstStyle/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Kulturno povijesne atrakcije:</a:t>
                      </a:r>
                    </a:p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endParaRPr lang="hr-HR" sz="9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Tvrđava Turina – srednjovjekovna s koje se pruža pogled na grad i rijeku Krku,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Crkva Rođenja Blažene Djevice Marije, Crkva svetog </a:t>
                      </a: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Spiridona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pravoslavna crkva iz 16. stoljeća,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Arheološko nalazište Bribirska Glavica – poznato kao "hrvatska Troja", nalazi se u blizini Skradina i jedno je od najvažnijih povijesnih lokaliteta iz rimskog i starohrvatskog razdoblja,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Stari mlinovi i vodenice uz rijeku Krku – obnovljeni objekti koji prikazuju tradiciju </a:t>
                      </a: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mlinarenja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 života uz vodu</a:t>
                      </a: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Kninska tvrđava – jedna od najvećih tvrđava u Europi, izgrađena u 9. stoljeću, s muzejima i pogledom na grad, Muzej Domovinskog rata – smješten unutar tvrđave, posvećen važnim događajima iz novije hrvatske povijesti, Spomenik hrvatske pobjede „Oluja 95“ na Trgu Ante Starčevića, Crkva sv. Ante Padovanskog – glavna gradska crkva i važno vjersko središte,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Spomenici hrvatskim braniteljima – postavljeni diljem grada u znak zahvalnosti i sjećanja,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Arheološka nalazišta – ostaci ranokršćanskih crkava i srednjovjekovnih utvrda u okolici grada.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Crkva Presvetog Otkupitelja, mauzolej Ivana Meštrovića (</a:t>
                      </a:r>
                      <a:r>
                        <a:rPr lang="hr-HR" sz="900" dirty="0" err="1">
                          <a:latin typeface="+mj-lt"/>
                        </a:rPr>
                        <a:t>Otavice</a:t>
                      </a:r>
                      <a:r>
                        <a:rPr lang="hr-HR" sz="900" dirty="0">
                          <a:latin typeface="+mj-lt"/>
                        </a:rPr>
                        <a:t>),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Ostatci srednjovjekovne tvrđave </a:t>
                      </a:r>
                      <a:r>
                        <a:rPr lang="hr-HR" sz="900" dirty="0" err="1">
                          <a:latin typeface="+mj-lt"/>
                        </a:rPr>
                        <a:t>Ključica</a:t>
                      </a:r>
                      <a:r>
                        <a:rPr lang="hr-HR" sz="900" dirty="0">
                          <a:latin typeface="+mj-lt"/>
                        </a:rPr>
                        <a:t> u Drnišu,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Crkva sv. Ante – značajna povijesna i kulturna građevina u centru grada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Crkva sv. Roka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Minaret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Utvrda Gradina, ostaci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Otočić </a:t>
                      </a:r>
                      <a:r>
                        <a:rPr lang="hr-HR" sz="900" dirty="0" err="1">
                          <a:latin typeface="+mj-lt"/>
                        </a:rPr>
                        <a:t>Visovac</a:t>
                      </a:r>
                      <a:r>
                        <a:rPr lang="hr-HR" sz="900" dirty="0">
                          <a:latin typeface="+mj-lt"/>
                        </a:rPr>
                        <a:t> – otočić usred toka rijeke Krke, poznat po franjevačkom samostanu iz 1445. godine, stoljetnoj tradiciji i jedinstvenom spoju prirodne i kulturne baštine.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Crkva Gospa od Pomišljaja župe Uznesenja Marijina – jednostavna ruralna crkva u Bilicama, karakteristična za dalmatinsko zaleđe,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Tradicijske kamene kuće – očuvani primjeri pučke arhitekture, izgrađene od kamena, s tipičnim dvorištima i konobama,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Suhozidi i bunari – elementi nematerijalne baštine, korišteni u svakodnevnom životu za obranu polja i očuvanje vode.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extLst>
                  <a:ext uri="{0D108BD9-81ED-4DB2-BD59-A6C34878D82A}">
                    <a16:rowId xmlns:a16="http://schemas.microsoft.com/office/drawing/2014/main" val="127134479"/>
                  </a:ext>
                </a:extLst>
              </a:tr>
              <a:tr h="695497">
                <a:tc>
                  <a:txBody>
                    <a:bodyPr/>
                    <a:lstStyle/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Prirodne atrakcije:</a:t>
                      </a:r>
                    </a:p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endParaRPr lang="hr-HR" sz="9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Nacionalni park Krka (ulaz Skradin),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Skradinski buk,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Jezero </a:t>
                      </a: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Prukljan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brojne pješačke i biciklističke staze, 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Roški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slap (ulaz </a:t>
                      </a: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Laškovica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53975" marR="9017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hr-HR" sz="9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Izvor rijeke Krke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Slap </a:t>
                      </a:r>
                      <a:r>
                        <a:rPr lang="hr-HR" sz="900" dirty="0" err="1">
                          <a:latin typeface="+mj-lt"/>
                        </a:rPr>
                        <a:t>Krčić</a:t>
                      </a:r>
                      <a:r>
                        <a:rPr lang="hr-HR" sz="900" dirty="0">
                          <a:latin typeface="+mj-lt"/>
                        </a:rPr>
                        <a:t>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Planina Dinara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Rijeka Krka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Biciklističke i pješačke staze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Krška izvorišta i špilje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Kanjon rijeke </a:t>
                      </a:r>
                      <a:r>
                        <a:rPr lang="hr-HR" sz="900" dirty="0" err="1">
                          <a:latin typeface="+mj-lt"/>
                        </a:rPr>
                        <a:t>Čikole</a:t>
                      </a:r>
                      <a:r>
                        <a:rPr lang="hr-HR" sz="900" dirty="0">
                          <a:latin typeface="+mj-lt"/>
                        </a:rPr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Nacionalni park Krka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Planina Promina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Prominska</a:t>
                      </a:r>
                      <a:r>
                        <a:rPr lang="hr-HR" sz="900" dirty="0">
                          <a:latin typeface="+mj-lt"/>
                        </a:rPr>
                        <a:t> šuma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Roški</a:t>
                      </a:r>
                      <a:r>
                        <a:rPr lang="hr-HR" sz="900" dirty="0">
                          <a:latin typeface="+mj-lt"/>
                        </a:rPr>
                        <a:t> slap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Biciklističke staze kroz poljske puteve destinacije i na području oko </a:t>
                      </a:r>
                      <a:r>
                        <a:rPr lang="hr-HR" sz="900" dirty="0" err="1">
                          <a:latin typeface="+mj-lt"/>
                        </a:rPr>
                        <a:t>Prukljanksog</a:t>
                      </a:r>
                      <a:r>
                        <a:rPr lang="hr-HR" sz="900" dirty="0">
                          <a:latin typeface="+mj-lt"/>
                        </a:rPr>
                        <a:t> jezera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Planinarenje - Brdo Debeljak za koje su označene planinarske staze iz Bilica prema vrhu </a:t>
                      </a:r>
                      <a:r>
                        <a:rPr lang="hr-HR" sz="900" dirty="0" err="1">
                          <a:latin typeface="+mj-lt"/>
                        </a:rPr>
                        <a:t>Bodlovače</a:t>
                      </a:r>
                      <a:endParaRPr lang="hr-HR" sz="900" dirty="0">
                        <a:latin typeface="+mj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Prukljansko</a:t>
                      </a:r>
                      <a:r>
                        <a:rPr lang="hr-HR" sz="900" dirty="0">
                          <a:latin typeface="+mj-lt"/>
                        </a:rPr>
                        <a:t> jezero i ušće Krke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extLst>
                  <a:ext uri="{0D108BD9-81ED-4DB2-BD59-A6C34878D82A}">
                    <a16:rowId xmlns:a16="http://schemas.microsoft.com/office/drawing/2014/main" val="3925991860"/>
                  </a:ext>
                </a:extLst>
              </a:tr>
              <a:tr h="1975772">
                <a:tc>
                  <a:txBody>
                    <a:bodyPr/>
                    <a:lstStyle/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Važne manifestacije:</a:t>
                      </a:r>
                    </a:p>
                    <a:p>
                      <a:pPr marL="111760" marR="89535" algn="ctr">
                        <a:lnSpc>
                          <a:spcPct val="115000"/>
                        </a:lnSpc>
                        <a:buNone/>
                      </a:pPr>
                      <a:endParaRPr lang="hr-HR" sz="9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 anchor="ctr"/>
                </a:tc>
                <a:tc>
                  <a:txBody>
                    <a:bodyPr/>
                    <a:lstStyle/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Ljeto u Skradinu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Susret dalmatinskih klapa, Skradinski festival rižota i načina života Uskrsni domjenak Glumište pod murvom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Sajam agroturizma</a:t>
                      </a:r>
                    </a:p>
                    <a:p>
                      <a:pPr marL="225425" marR="90170" indent="-1714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Trke </a:t>
                      </a:r>
                      <a:r>
                        <a:rPr lang="hr-HR" sz="900" kern="10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priko</a:t>
                      </a:r>
                      <a:r>
                        <a:rPr lang="hr-HR" sz="900" kern="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Krke- brdske utrke Advent pod murvom</a:t>
                      </a:r>
                    </a:p>
                    <a:p>
                      <a:pPr marL="53975" marR="9017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hr-HR" sz="900" kern="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Knin - Dan pobjede i domovinske zahvalnosti – 5. kolovoza,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Smotra folklora “Knin, 5. kolovoz”,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Kninsko ljeto,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Advent u Kninu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Dinaric</a:t>
                      </a:r>
                      <a:r>
                        <a:rPr lang="hr-HR" sz="900" dirty="0">
                          <a:latin typeface="+mj-lt"/>
                        </a:rPr>
                        <a:t> </a:t>
                      </a:r>
                      <a:r>
                        <a:rPr lang="hr-HR" sz="900" dirty="0" err="1">
                          <a:latin typeface="+mj-lt"/>
                        </a:rPr>
                        <a:t>Rally</a:t>
                      </a:r>
                      <a:r>
                        <a:rPr lang="hr-HR" sz="900" dirty="0">
                          <a:latin typeface="+mj-lt"/>
                        </a:rPr>
                        <a:t>,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Krčić</a:t>
                      </a:r>
                      <a:r>
                        <a:rPr lang="hr-HR" sz="900" dirty="0">
                          <a:latin typeface="+mj-lt"/>
                        </a:rPr>
                        <a:t> </a:t>
                      </a:r>
                      <a:r>
                        <a:rPr lang="hr-HR" sz="900" dirty="0" err="1">
                          <a:latin typeface="+mj-lt"/>
                        </a:rPr>
                        <a:t>Trail</a:t>
                      </a:r>
                      <a:r>
                        <a:rPr lang="hr-HR" sz="900" dirty="0">
                          <a:latin typeface="+mj-lt"/>
                        </a:rPr>
                        <a:t>,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Malonogometni turnir "Sv. Ante", Knin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Međunarodni festival pršuta – Drniš,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Drniški </a:t>
                      </a:r>
                      <a:r>
                        <a:rPr lang="hr-HR" sz="900" dirty="0" err="1">
                          <a:latin typeface="+mj-lt"/>
                        </a:rPr>
                        <a:t>krnjeval</a:t>
                      </a:r>
                      <a:r>
                        <a:rPr lang="hr-HR" sz="900" dirty="0">
                          <a:latin typeface="+mj-lt"/>
                        </a:rPr>
                        <a:t>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GOOD</a:t>
                      </a:r>
                      <a:r>
                        <a:rPr lang="hr-HR" sz="900" dirty="0">
                          <a:latin typeface="+mj-lt"/>
                        </a:rPr>
                        <a:t> fest,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Večeri Ivana Meštrovića – Drniš,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Festival drniškog merlota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Radio pijaca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Advent u Drnišu,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Uskrsni doručak,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Festival </a:t>
                      </a:r>
                      <a:r>
                        <a:rPr lang="hr-HR" sz="900" dirty="0" err="1">
                          <a:latin typeface="+mj-lt"/>
                        </a:rPr>
                        <a:t>ojkavice</a:t>
                      </a:r>
                      <a:r>
                        <a:rPr lang="hr-HR" sz="900" dirty="0">
                          <a:latin typeface="+mj-lt"/>
                        </a:rPr>
                        <a:t>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Večeri </a:t>
                      </a:r>
                      <a:r>
                        <a:rPr lang="hr-HR" sz="900" dirty="0" err="1">
                          <a:latin typeface="+mj-lt"/>
                        </a:rPr>
                        <a:t>pasionske</a:t>
                      </a:r>
                      <a:r>
                        <a:rPr lang="hr-HR" sz="900" dirty="0">
                          <a:latin typeface="+mj-lt"/>
                        </a:rPr>
                        <a:t> baštine u Drnišu,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Glazbene večeri u crkvi Sv. Roka,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Miljevačke </a:t>
                      </a:r>
                      <a:r>
                        <a:rPr lang="hr-HR" sz="900" dirty="0" err="1">
                          <a:latin typeface="+mj-lt"/>
                        </a:rPr>
                        <a:t>užance</a:t>
                      </a:r>
                      <a:r>
                        <a:rPr lang="hr-HR" sz="900" dirty="0">
                          <a:latin typeface="+mj-lt"/>
                        </a:rPr>
                        <a:t>,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Susret Klapa 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Ljeto u Bilicama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 err="1">
                          <a:latin typeface="+mj-lt"/>
                        </a:rPr>
                        <a:t>Bilička</a:t>
                      </a:r>
                      <a:r>
                        <a:rPr lang="hr-HR" sz="900" dirty="0">
                          <a:latin typeface="+mj-lt"/>
                        </a:rPr>
                        <a:t> ribarska noć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r-HR" sz="900" dirty="0">
                          <a:latin typeface="+mj-lt"/>
                        </a:rPr>
                        <a:t>Tradicionalna </a:t>
                      </a:r>
                      <a:r>
                        <a:rPr lang="hr-HR" sz="900" dirty="0" err="1">
                          <a:latin typeface="+mj-lt"/>
                        </a:rPr>
                        <a:t>Bilička</a:t>
                      </a:r>
                      <a:r>
                        <a:rPr lang="hr-HR" sz="900" dirty="0">
                          <a:latin typeface="+mj-lt"/>
                        </a:rPr>
                        <a:t> fešta</a:t>
                      </a:r>
                    </a:p>
                    <a:p>
                      <a:endParaRPr lang="hr-HR" sz="900" dirty="0">
                        <a:latin typeface="+mj-lt"/>
                      </a:endParaRPr>
                    </a:p>
                  </a:txBody>
                  <a:tcPr marL="27958" marR="27958" marT="0" marB="0"/>
                </a:tc>
                <a:extLst>
                  <a:ext uri="{0D108BD9-81ED-4DB2-BD59-A6C34878D82A}">
                    <a16:rowId xmlns:a16="http://schemas.microsoft.com/office/drawing/2014/main" val="3895171148"/>
                  </a:ext>
                </a:extLst>
              </a:tr>
            </a:tbl>
          </a:graphicData>
        </a:graphic>
      </p:graphicFrame>
      <p:sp>
        <p:nvSpPr>
          <p:cNvPr id="5" name="TekstniOkvir 4">
            <a:extLst>
              <a:ext uri="{FF2B5EF4-FFF2-40B4-BE49-F238E27FC236}">
                <a16:creationId xmlns:a16="http://schemas.microsoft.com/office/drawing/2014/main" id="{6256A1D0-53EC-4393-5D24-FA1EC51E27DD}"/>
              </a:ext>
            </a:extLst>
          </p:cNvPr>
          <p:cNvSpPr txBox="1"/>
          <p:nvPr/>
        </p:nvSpPr>
        <p:spPr>
          <a:xfrm>
            <a:off x="895350" y="-139528"/>
            <a:ext cx="502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dirty="0"/>
              <a:t>Turističke atrakcije</a:t>
            </a:r>
          </a:p>
        </p:txBody>
      </p:sp>
    </p:spTree>
    <p:extLst>
      <p:ext uri="{BB962C8B-B14F-4D97-AF65-F5344CB8AC3E}">
        <p14:creationId xmlns:p14="http://schemas.microsoft.com/office/powerpoint/2010/main" val="4147747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4534CC-979A-5DDF-078B-EDB57ECE4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ANALIZA STANJA – SAŽETAK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827234B-FD56-03C0-ECF8-A1F3DB29F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Što je obuhvaćeno analizom?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turistički proizvodi i usluge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smještajni kapaciteti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resursna osnova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komunalna i prometna infrastruktura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digitalizacija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ljudski potencijali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konkurencija</a:t>
            </a:r>
          </a:p>
        </p:txBody>
      </p:sp>
    </p:spTree>
    <p:extLst>
      <p:ext uri="{BB962C8B-B14F-4D97-AF65-F5344CB8AC3E}">
        <p14:creationId xmlns:p14="http://schemas.microsoft.com/office/powerpoint/2010/main" val="217500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570593-277C-9E17-744A-C991D0260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Prednosti destinacije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AE8FD85-F666-0E3A-AF8A-C31BA28F6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izuzetna obalna i krajobrazna vrijednost</a:t>
            </a:r>
          </a:p>
          <a:p>
            <a:r>
              <a:rPr lang="hr-HR" dirty="0"/>
              <a:t>blizina Šibenika i Zadra</a:t>
            </a:r>
          </a:p>
          <a:p>
            <a:r>
              <a:rPr lang="hr-HR" dirty="0"/>
              <a:t>razvijen privatni smještaj</a:t>
            </a:r>
          </a:p>
          <a:p>
            <a:r>
              <a:rPr lang="hr-HR" dirty="0"/>
              <a:t>bogata prirodna i kulturna baština</a:t>
            </a:r>
          </a:p>
          <a:p>
            <a:r>
              <a:rPr lang="hr-HR" dirty="0"/>
              <a:t>izraženo gostoprimstvo lokalnog stanovništva</a:t>
            </a:r>
          </a:p>
        </p:txBody>
      </p:sp>
    </p:spTree>
    <p:extLst>
      <p:ext uri="{BB962C8B-B14F-4D97-AF65-F5344CB8AC3E}">
        <p14:creationId xmlns:p14="http://schemas.microsoft.com/office/powerpoint/2010/main" val="29840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276F96-C958-0C5E-9763-729406635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Glavni izazovi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A53264B-A46D-C8DA-A7D5-5554A63A6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snažna </a:t>
            </a:r>
            <a:r>
              <a:rPr lang="hr-HR" dirty="0" err="1"/>
              <a:t>sezonalnost</a:t>
            </a:r>
            <a:r>
              <a:rPr lang="hr-HR" dirty="0"/>
              <a:t> u destinacijama popu Skradina i Bilica</a:t>
            </a:r>
          </a:p>
          <a:p>
            <a:r>
              <a:rPr lang="hr-HR" dirty="0"/>
              <a:t>prometna opterećenja u sezoni</a:t>
            </a:r>
          </a:p>
          <a:p>
            <a:r>
              <a:rPr lang="hr-HR" dirty="0"/>
              <a:t>komunalna opterećenja</a:t>
            </a:r>
          </a:p>
          <a:p>
            <a:r>
              <a:rPr lang="hr-HR" dirty="0" err="1"/>
              <a:t>apartmanizacija</a:t>
            </a:r>
            <a:r>
              <a:rPr lang="hr-HR" dirty="0"/>
              <a:t> prostora</a:t>
            </a:r>
          </a:p>
          <a:p>
            <a:r>
              <a:rPr lang="hr-HR" dirty="0"/>
              <a:t>nedostatak sadržaja izvan glavne sezone</a:t>
            </a:r>
          </a:p>
        </p:txBody>
      </p:sp>
    </p:spTree>
    <p:extLst>
      <p:ext uri="{BB962C8B-B14F-4D97-AF65-F5344CB8AC3E}">
        <p14:creationId xmlns:p14="http://schemas.microsoft.com/office/powerpoint/2010/main" val="315990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BC30568-5C6B-6EB2-5D93-3B6E17F37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1. UVOD – ZAKONSKI OKVIR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EB33C19-5BD8-5B20-6733-C48345A9D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Plan upravljanja destinacijom je planski dokument za razvoj održive destinacije koji se izrađuje za razdoblje od četiri godine (2025.–2029.).</a:t>
            </a:r>
          </a:p>
          <a:p>
            <a:r>
              <a:rPr lang="hr-HR" dirty="0"/>
              <a:t>Njegova je svrha odrediti smjer razvoja destinacije u skladu s aktima strateškog planiranja, prostornim planovima, planom upravljanja kulturnim dobrima i drugim važećim propisima.</a:t>
            </a:r>
          </a:p>
          <a:p>
            <a:r>
              <a:rPr lang="hr-HR" dirty="0"/>
              <a:t>Plan predstavlja temeljni dokument za koordinaciju svih dionika u razvoju turizma na području Grada Skradina, Knina, Drniša i Općine Bilice.</a:t>
            </a:r>
          </a:p>
        </p:txBody>
      </p:sp>
    </p:spTree>
    <p:extLst>
      <p:ext uri="{BB962C8B-B14F-4D97-AF65-F5344CB8AC3E}">
        <p14:creationId xmlns:p14="http://schemas.microsoft.com/office/powerpoint/2010/main" val="39164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8527DF3E-1D95-D969-4BCE-27CF89AF3023}"/>
              </a:ext>
            </a:extLst>
          </p:cNvPr>
          <p:cNvSpPr txBox="1"/>
          <p:nvPr/>
        </p:nvSpPr>
        <p:spPr>
          <a:xfrm>
            <a:off x="1209675" y="966787"/>
            <a:ext cx="10287000" cy="589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FEFFA66B-92A6-D8BE-7A05-72F813C12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9224"/>
            <a:ext cx="5914664" cy="305640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1009155-754D-6021-47C7-D539D3EDC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514" y="39224"/>
            <a:ext cx="5572486" cy="3056402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19C2A293-FCFE-1723-D3D8-21B43AD3C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3095624"/>
            <a:ext cx="5914663" cy="3723152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684199F1-BABF-B4F0-EB09-A2B3D4A43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9514" y="3095624"/>
            <a:ext cx="5572486" cy="3723152"/>
          </a:xfrm>
          <a:prstGeom prst="rect">
            <a:avLst/>
          </a:prstGeom>
        </p:spPr>
      </p:pic>
      <p:sp>
        <p:nvSpPr>
          <p:cNvPr id="18" name="Naslov 17">
            <a:extLst>
              <a:ext uri="{FF2B5EF4-FFF2-40B4-BE49-F238E27FC236}">
                <a16:creationId xmlns:a16="http://schemas.microsoft.com/office/drawing/2014/main" id="{5BEBECE8-AC6F-4E8E-9773-E24ACC33A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675" y="223837"/>
            <a:ext cx="9601200" cy="1485900"/>
          </a:xfrm>
        </p:spPr>
        <p:txBody>
          <a:bodyPr/>
          <a:lstStyle/>
          <a:p>
            <a:r>
              <a:rPr lang="hr-HR" dirty="0">
                <a:solidFill>
                  <a:schemeClr val="bg1"/>
                </a:solidFill>
              </a:rPr>
              <a:t>4. CILJEVI I PROJEKTI</a:t>
            </a:r>
          </a:p>
        </p:txBody>
      </p:sp>
    </p:spTree>
    <p:extLst>
      <p:ext uri="{BB962C8B-B14F-4D97-AF65-F5344CB8AC3E}">
        <p14:creationId xmlns:p14="http://schemas.microsoft.com/office/powerpoint/2010/main" val="101812405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30CA14-6721-F4D4-CB57-0FD7C9DDD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CILJEVI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E6A64D7-E529-3FBD-D9D2-397BADB1C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325189"/>
            <a:ext cx="9601200" cy="3581400"/>
          </a:xfrm>
        </p:spPr>
        <p:txBody>
          <a:bodyPr/>
          <a:lstStyle/>
          <a:p>
            <a:r>
              <a:rPr lang="hr-HR" dirty="0"/>
              <a:t>Razvoj raznolikog i ravnomjerno raspoređenog turizma tijekom cijele godine</a:t>
            </a:r>
          </a:p>
          <a:p>
            <a:r>
              <a:rPr lang="hr-HR" dirty="0"/>
              <a:t>Održivo upravljanje prostorom i resursima uz očuvanje prirodne i kulturne baštine</a:t>
            </a:r>
          </a:p>
          <a:p>
            <a:r>
              <a:rPr lang="hr-HR" dirty="0"/>
              <a:t>Jačanje konkurentnosti i inovativnosti turističkog sektora</a:t>
            </a:r>
          </a:p>
          <a:p>
            <a:r>
              <a:rPr lang="hr-HR" dirty="0"/>
              <a:t>Razvoj otporne i prilagodljive turističke destinacije</a:t>
            </a:r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27EF2DF-7E44-37EC-844B-FF6381611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6486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F3A80E-8C92-AD24-315A-CC61F7D7C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PROJEKTI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EEC7D1A-1C59-473C-AAF6-3BA06C42D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Projekti predstavljaju operativni alat za provedbu ciljeva Plana kroz:</a:t>
            </a:r>
          </a:p>
          <a:p>
            <a:pPr marL="0" indent="0">
              <a:buNone/>
            </a:pPr>
            <a:endParaRPr lang="hr-HR" dirty="0"/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razvoj infrastrukture,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jačanje selektivnih oblika turizma,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digitalizaciju, očuvanje okoliša,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podizanje kvalitete usluge.</a:t>
            </a:r>
          </a:p>
        </p:txBody>
      </p:sp>
    </p:spTree>
    <p:extLst>
      <p:ext uri="{BB962C8B-B14F-4D97-AF65-F5344CB8AC3E}">
        <p14:creationId xmlns:p14="http://schemas.microsoft.com/office/powerpoint/2010/main" val="133021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E065FB2-0524-6385-7825-7C2A0C2E9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38300"/>
            <a:ext cx="9601200" cy="3581400"/>
          </a:xfrm>
        </p:spPr>
        <p:txBody>
          <a:bodyPr/>
          <a:lstStyle/>
          <a:p>
            <a:r>
              <a:rPr lang="hr-HR" dirty="0"/>
              <a:t>U Plan su uključeni projekti koji:</a:t>
            </a:r>
          </a:p>
          <a:p>
            <a:pPr marL="0" indent="0">
              <a:buNone/>
            </a:pPr>
            <a:endParaRPr lang="hr-HR" dirty="0"/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doprinose održivosti,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Povećavaju turističku ponudu,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podižu ukupnu konkurentnost destinacije.</a:t>
            </a:r>
          </a:p>
        </p:txBody>
      </p:sp>
    </p:spTree>
    <p:extLst>
      <p:ext uri="{BB962C8B-B14F-4D97-AF65-F5344CB8AC3E}">
        <p14:creationId xmlns:p14="http://schemas.microsoft.com/office/powerpoint/2010/main" val="222912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899A08-76C3-BC6B-CA38-F54DABB50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821" y="0"/>
            <a:ext cx="9601200" cy="1485900"/>
          </a:xfrm>
        </p:spPr>
        <p:txBody>
          <a:bodyPr/>
          <a:lstStyle/>
          <a:p>
            <a:r>
              <a:rPr lang="hr-HR" dirty="0"/>
              <a:t>Projekti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6C04CA68-1E6D-02EB-37EB-67ED5916F550}"/>
              </a:ext>
            </a:extLst>
          </p:cNvPr>
          <p:cNvSpPr txBox="1">
            <a:spLocks/>
          </p:cNvSpPr>
          <p:nvPr/>
        </p:nvSpPr>
        <p:spPr>
          <a:xfrm>
            <a:off x="6300952" y="1820862"/>
            <a:ext cx="400706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C164B5F-86F7-8328-0549-C6C9CB237F44}"/>
              </a:ext>
            </a:extLst>
          </p:cNvPr>
          <p:cNvSpPr txBox="1">
            <a:spLocks/>
          </p:cNvSpPr>
          <p:nvPr/>
        </p:nvSpPr>
        <p:spPr>
          <a:xfrm>
            <a:off x="5636173" y="1820862"/>
            <a:ext cx="400706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dirty="0"/>
          </a:p>
        </p:txBody>
      </p:sp>
      <p:graphicFrame>
        <p:nvGraphicFramePr>
          <p:cNvPr id="8" name="Tablica 7">
            <a:extLst>
              <a:ext uri="{FF2B5EF4-FFF2-40B4-BE49-F238E27FC236}">
                <a16:creationId xmlns:a16="http://schemas.microsoft.com/office/drawing/2014/main" id="{A9A647C0-49C9-BEAF-0F88-CE6308727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144899"/>
              </p:ext>
            </p:extLst>
          </p:nvPr>
        </p:nvGraphicFramePr>
        <p:xfrm>
          <a:off x="795502" y="685800"/>
          <a:ext cx="11015499" cy="5943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847501">
                  <a:extLst>
                    <a:ext uri="{9D8B030D-6E8A-4147-A177-3AD203B41FA5}">
                      <a16:colId xmlns:a16="http://schemas.microsoft.com/office/drawing/2014/main" val="70824438"/>
                    </a:ext>
                  </a:extLst>
                </a:gridCol>
                <a:gridCol w="2241262">
                  <a:extLst>
                    <a:ext uri="{9D8B030D-6E8A-4147-A177-3AD203B41FA5}">
                      <a16:colId xmlns:a16="http://schemas.microsoft.com/office/drawing/2014/main" val="1523434186"/>
                    </a:ext>
                  </a:extLst>
                </a:gridCol>
                <a:gridCol w="2342736">
                  <a:extLst>
                    <a:ext uri="{9D8B030D-6E8A-4147-A177-3AD203B41FA5}">
                      <a16:colId xmlns:a16="http://schemas.microsoft.com/office/drawing/2014/main" val="1386173259"/>
                    </a:ext>
                  </a:extLst>
                </a:gridCol>
                <a:gridCol w="2292000">
                  <a:extLst>
                    <a:ext uri="{9D8B030D-6E8A-4147-A177-3AD203B41FA5}">
                      <a16:colId xmlns:a16="http://schemas.microsoft.com/office/drawing/2014/main" val="1339925893"/>
                    </a:ext>
                  </a:extLst>
                </a:gridCol>
                <a:gridCol w="2292000">
                  <a:extLst>
                    <a:ext uri="{9D8B030D-6E8A-4147-A177-3AD203B41FA5}">
                      <a16:colId xmlns:a16="http://schemas.microsoft.com/office/drawing/2014/main" val="1172037256"/>
                    </a:ext>
                  </a:extLst>
                </a:gridCol>
              </a:tblGrid>
              <a:tr h="389374"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Skradin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Knin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Drniš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Bilice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110069"/>
                  </a:ext>
                </a:extLst>
              </a:tr>
              <a:tr h="5554226">
                <a:tc>
                  <a:txBody>
                    <a:bodyPr/>
                    <a:lstStyle/>
                    <a:p>
                      <a:r>
                        <a:rPr lang="hr-HR" sz="1000" b="1" dirty="0">
                          <a:solidFill>
                            <a:schemeClr val="bg1"/>
                          </a:solidFill>
                        </a:rPr>
                        <a:t>Projekti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Skradinski festival rižota I načina života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Susret dalmatinskih klapa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Glumište pod Murvom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Povijest Skradina u turističke svrhe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Razvoj biciklizma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Projekt „Turina i Bribir”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Sportsko-rekreacijska zona Dubravice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Sportsko-rekreacijska zona Skradin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Bike &amp; </a:t>
                      </a:r>
                      <a:r>
                        <a:rPr lang="hr-HR" sz="1100" dirty="0" err="1"/>
                        <a:t>hike</a:t>
                      </a:r>
                      <a:r>
                        <a:rPr lang="hr-HR" sz="1100" dirty="0"/>
                        <a:t>  infrastruktura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Fitness parkovi na otvorenom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 Kreiranje sportsko-turističkih paketa (biciklizam, pješačenje, vodeni sportovi)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12. Organizacija manjih sportskih manifestacija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Pješačka staza Skradin – </a:t>
                      </a:r>
                      <a:r>
                        <a:rPr lang="hr-HR" sz="1100" dirty="0" err="1"/>
                        <a:t>Prukljan</a:t>
                      </a:r>
                      <a:endParaRPr lang="hr-HR" sz="1100" dirty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hr-HR" sz="1100" dirty="0"/>
                        <a:t>Razvoj infrastrukture koja može služiti i lokalnim klubovima i turistima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Centar za posjetitelje </a:t>
                      </a:r>
                      <a:r>
                        <a:rPr lang="hr-HR" sz="1100" dirty="0" err="1"/>
                        <a:t>Krčić</a:t>
                      </a:r>
                      <a:endParaRPr lang="hr-HR" sz="11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Kuća arheološke baštine fra Lujo </a:t>
                      </a:r>
                      <a:r>
                        <a:rPr lang="hr-HR" sz="1100" dirty="0" err="1"/>
                        <a:t>Marun</a:t>
                      </a:r>
                      <a:endParaRPr lang="hr-HR" sz="11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Rekonstrukcija i uređenje hostela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Projekt uređenja Trga Ivana Pavla II.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Izgradnja kosog dizala iz stare gradske jezgre do Kninske tvrđave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Projekt izgradnje novog autobusnog kolodvora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Projekt uređenja gradskog kupališta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pl-PL" sz="1100" dirty="0"/>
                        <a:t>Knin na rijeci Krki - sportsko-rekreativna zona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Arheološki park Fra Lujo </a:t>
                      </a:r>
                      <a:r>
                        <a:rPr lang="hr-HR" sz="1100" dirty="0" err="1"/>
                        <a:t>Marun</a:t>
                      </a:r>
                      <a:endParaRPr lang="hr-HR" sz="11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pl-PL" sz="1100" dirty="0"/>
                        <a:t>Izgradnja ljetne pozornice na tvrđavi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Modernizacija postava Muzeja oluja '95 na Kninskoj tvrđavi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Kuća pršuta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 err="1"/>
                        <a:t>The</a:t>
                      </a:r>
                      <a:r>
                        <a:rPr lang="hr-HR" sz="1100" dirty="0"/>
                        <a:t> </a:t>
                      </a:r>
                      <a:r>
                        <a:rPr lang="hr-HR" sz="1100" dirty="0" err="1"/>
                        <a:t>Canyon</a:t>
                      </a:r>
                      <a:endParaRPr lang="hr-HR" sz="11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Izgradnja interpretativnog centra Pakovo selo – Drniš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Izgradnja drniške obilaznice i mosta preko rijeke </a:t>
                      </a:r>
                      <a:r>
                        <a:rPr lang="hr-HR" sz="1100" dirty="0" err="1"/>
                        <a:t>Čikole</a:t>
                      </a:r>
                      <a:r>
                        <a:rPr lang="hr-HR" sz="1100" dirty="0"/>
                        <a:t>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it-IT" sz="1100" dirty="0"/>
                        <a:t>Cesta </a:t>
                      </a:r>
                      <a:r>
                        <a:rPr lang="it-IT" sz="1100" dirty="0" err="1"/>
                        <a:t>pršuta</a:t>
                      </a:r>
                      <a:r>
                        <a:rPr lang="it-IT" sz="1100" dirty="0"/>
                        <a:t>, sira i </a:t>
                      </a:r>
                      <a:r>
                        <a:rPr lang="it-IT" sz="1100" dirty="0" err="1"/>
                        <a:t>vina</a:t>
                      </a:r>
                      <a:r>
                        <a:rPr lang="it-IT" sz="1100" dirty="0"/>
                        <a:t> (</a:t>
                      </a:r>
                      <a:r>
                        <a:rPr lang="hr-HR" sz="1100" dirty="0"/>
                        <a:t>D</a:t>
                      </a:r>
                      <a:r>
                        <a:rPr lang="it-IT" sz="1100" dirty="0" err="1"/>
                        <a:t>rniš</a:t>
                      </a:r>
                      <a:r>
                        <a:rPr lang="it-IT" sz="1100" dirty="0"/>
                        <a:t>)</a:t>
                      </a:r>
                      <a:endParaRPr lang="hr-HR" sz="11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Postavljanje interpretativnog totema (Drniš)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Interpretativne ture (na temu Ivana Meštrovića, Drniš na putevima soli)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Postavljanje novih smjerova </a:t>
                      </a:r>
                      <a:r>
                        <a:rPr lang="hr-HR" sz="1100" dirty="0" err="1"/>
                        <a:t>bike&amp;hike</a:t>
                      </a:r>
                      <a:r>
                        <a:rPr lang="hr-HR" sz="1100" dirty="0"/>
                        <a:t> i nove </a:t>
                      </a:r>
                      <a:r>
                        <a:rPr lang="hr-HR" sz="1100" dirty="0" err="1"/>
                        <a:t>outdoor</a:t>
                      </a:r>
                      <a:r>
                        <a:rPr lang="hr-HR" sz="1100" dirty="0"/>
                        <a:t> ponude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Muzej rudarstva </a:t>
                      </a:r>
                      <a:r>
                        <a:rPr lang="hr-HR" sz="1100" dirty="0" err="1"/>
                        <a:t>Siverić</a:t>
                      </a:r>
                      <a:r>
                        <a:rPr lang="hr-HR" sz="1100" dirty="0"/>
                        <a:t> (Drniš)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Razvoj priče oko rudnika i rudarstva Drniš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Revitalizacija utvrde Gradina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Uređenje i opremanje hostela u Gradu Drnišu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Rekonstrukcija i promjena namjene postojeće zgrade javne namjene u zgradu turističko-ugostiteljske namjene (hostel)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Uređenje biciklističko-pješačke staze kroz Petrovo polje - putevima malog Meštra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Kuća </a:t>
                      </a:r>
                      <a:r>
                        <a:rPr lang="hr-HR" sz="1100" dirty="0" err="1"/>
                        <a:t>ojkavice</a:t>
                      </a:r>
                      <a:r>
                        <a:rPr lang="hr-HR" sz="1100" dirty="0"/>
                        <a:t> na Miljevcima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Razvoj kulturne materijalne i nematerijalne te  prirodne baštine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Razvoj aktivnog turizma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Razvoj gastronomije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Uređenje plaža u uvalama </a:t>
                      </a:r>
                      <a:r>
                        <a:rPr lang="hr-HR" sz="1100" dirty="0" err="1"/>
                        <a:t>Stubalj</a:t>
                      </a:r>
                      <a:r>
                        <a:rPr lang="hr-HR" sz="1100" dirty="0"/>
                        <a:t> i Vrulje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Izgradnja šetnice Lučeva punta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Krajobrazno uređenje zelenog pojasa uz obalu dr. Franje Tuđmana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Izgradnja i opremanje dječjih igrališta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/>
                        <a:t>Konzervacija starokršćanske bazilike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hr-HR" sz="1100" dirty="0" err="1"/>
                        <a:t>Brendiranje</a:t>
                      </a:r>
                      <a:r>
                        <a:rPr lang="hr-HR" sz="1100" dirty="0"/>
                        <a:t> i održivo povećanje tržišne vidljivosti destinacije Bilice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208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7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75CC129C-742F-E106-07E6-C5611C5E4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Projekti od posebnog značenja za razvoj destinacije</a:t>
            </a:r>
            <a:endParaRPr lang="hr-HR" dirty="0"/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19119358-324E-966B-D95F-E9C203F3E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/>
              <a:t>doprinosi strateškom i/ili posebnom cilju definiranom aktima strateškog planiranja</a:t>
            </a:r>
          </a:p>
          <a:p>
            <a:r>
              <a:rPr lang="hr-HR" dirty="0"/>
              <a:t>ima značajan i mjerljiv financijski učinak na sektor turizma i povezane sektore</a:t>
            </a:r>
          </a:p>
          <a:p>
            <a:r>
              <a:rPr lang="hr-HR" dirty="0"/>
              <a:t>započinje provedbu u razdoblju važenja ovog plana</a:t>
            </a:r>
          </a:p>
          <a:p>
            <a:r>
              <a:rPr lang="hr-HR" dirty="0"/>
              <a:t>ima izrađenu minimalno studijsku/projektnu dokumentaciju</a:t>
            </a:r>
          </a:p>
          <a:p>
            <a:r>
              <a:rPr lang="hr-HR" dirty="0"/>
              <a:t>ima vrijednost ≥ 1.000.000 EUR</a:t>
            </a:r>
          </a:p>
          <a:p>
            <a:endParaRPr lang="hr-HR" dirty="0"/>
          </a:p>
          <a:p>
            <a:r>
              <a:rPr lang="hr-HR" dirty="0"/>
              <a:t>Nositelj može biti turistička zajednica, jedinica lokalne samouprave, javna ustanova, trgovačko društvo u većinskom vlasništvu JLS ili RH. Projekti od posebnog značaja imaju prednost pri sufinanciranju iz Fonda za turizam i ostalih namjenskih izvora financiranja.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175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9D636-6AB1-CC54-A176-537F2E312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366B0CFA-C01B-B897-7025-CA341B190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17320"/>
            <a:ext cx="9601200" cy="1485900"/>
          </a:xfrm>
        </p:spPr>
        <p:txBody>
          <a:bodyPr/>
          <a:lstStyle/>
          <a:p>
            <a:r>
              <a:rPr lang="pl-PL" dirty="0"/>
              <a:t>Centar za posjetitelje Krčić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694897B-B25A-4ADC-417A-E0E7BD0DD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Projekt „Centar za posjetitelje </a:t>
            </a:r>
            <a:r>
              <a:rPr lang="hr-HR" dirty="0" err="1"/>
              <a:t>Krčić</a:t>
            </a:r>
            <a:r>
              <a:rPr lang="hr-HR" dirty="0"/>
              <a:t>“ obuhvaća rekonstrukciju devastiranog objekta bivšeg restorana smještenog neposredno uz izvor rijeke Krke i podno slapa </a:t>
            </a:r>
            <a:r>
              <a:rPr lang="hr-HR" dirty="0" err="1"/>
              <a:t>Krčić</a:t>
            </a:r>
            <a:r>
              <a:rPr lang="hr-HR" dirty="0"/>
              <a:t> – jednog od najvrjednijih prirodnih resursa grada Knina. Prostor je danas u izrazito lošem stanju i ne sudjeluje u turističkoj, edukativnoj ni interpretacijskoj ponudi grada.</a:t>
            </a:r>
          </a:p>
          <a:p>
            <a:r>
              <a:rPr lang="hr-HR" dirty="0"/>
              <a:t>Projektom se planira potpuna obnova objekta i njegova prenamjena u suvremeni centar za posjetitelje, opremljen multimedijalnim sadržajima, interpretacijskim postavom o prirodnim vrijednostima područja, edukativnim zonama, prostorom za vodiče i prezentacije, sanitarnim čvorovima te manjim odmorištem za posjetitelje.</a:t>
            </a:r>
          </a:p>
          <a:p>
            <a:r>
              <a:rPr lang="hr-HR" dirty="0"/>
              <a:t>Centar će služiti kao ulazna točka u područje </a:t>
            </a:r>
            <a:r>
              <a:rPr lang="hr-HR" dirty="0" err="1"/>
              <a:t>Krčića</a:t>
            </a:r>
            <a:r>
              <a:rPr lang="hr-HR" dirty="0"/>
              <a:t>, povezana s postojećim pješačkim, edukativnim i biciklističkim rutama te kao polazišna točka za obilazak izvora Krke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6C60FCF5-4C2F-C8BD-B3B4-42D75A64AA49}"/>
              </a:ext>
            </a:extLst>
          </p:cNvPr>
          <p:cNvSpPr txBox="1"/>
          <p:nvPr/>
        </p:nvSpPr>
        <p:spPr>
          <a:xfrm>
            <a:off x="1371600" y="613648"/>
            <a:ext cx="6191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dirty="0"/>
              <a:t>Grad Knin</a:t>
            </a:r>
          </a:p>
        </p:txBody>
      </p:sp>
    </p:spTree>
    <p:extLst>
      <p:ext uri="{BB962C8B-B14F-4D97-AF65-F5344CB8AC3E}">
        <p14:creationId xmlns:p14="http://schemas.microsoft.com/office/powerpoint/2010/main" val="232948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4769A-FF76-6396-9E92-FA5C546DF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A6C5F9ED-DAF4-968B-F4A3-BC2719F55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Kuća arheološke baštine fra Lujo Marun</a:t>
            </a:r>
            <a:endParaRPr lang="hr-HR" dirty="0"/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6174CAD-4F90-2916-F222-6F545BC6F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996966"/>
            <a:ext cx="9601200" cy="3870434"/>
          </a:xfrm>
        </p:spPr>
        <p:txBody>
          <a:bodyPr>
            <a:normAutofit/>
          </a:bodyPr>
          <a:lstStyle/>
          <a:p>
            <a:r>
              <a:rPr lang="hr-HR" dirty="0"/>
              <a:t>Kuća arheološke baštine Fra Lujo </a:t>
            </a:r>
            <a:r>
              <a:rPr lang="hr-HR" dirty="0" err="1"/>
              <a:t>Marun</a:t>
            </a:r>
            <a:r>
              <a:rPr lang="hr-HR" dirty="0"/>
              <a:t> podrazumijeva izgradnju novog multimedijskog objekta unutar kompleksa Kninska tvrđava, posvećenog kulturnoj povijesti područja Knina i okolice. </a:t>
            </a:r>
          </a:p>
          <a:p>
            <a:r>
              <a:rPr lang="hr-HR" dirty="0"/>
              <a:t>Objekt će sadržavati izložbene i interpretacijske prostore – stalne i povremene izložbe artefakata i nalaza iz arheoloških istraživanja (antičkih, srednjovjekovnih i novijih razdoblja), edukativne i interaktivne zone za škole i posjetitelje, multimedijske sadržaje (digitalne prikaze, audio-vizualne instalacije, virtualne ture), te potrebnu infrastrukturnu opremu (recepcija, info-pult, sanitarije, uređen pristup i pristupačnost).</a:t>
            </a:r>
          </a:p>
        </p:txBody>
      </p:sp>
    </p:spTree>
    <p:extLst>
      <p:ext uri="{BB962C8B-B14F-4D97-AF65-F5344CB8AC3E}">
        <p14:creationId xmlns:p14="http://schemas.microsoft.com/office/powerpoint/2010/main" val="332890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E64B5-7E90-82A7-54E1-93CA15292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E29FEA18-5B3C-5ACB-8355-41AC8715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Izgradnja kosog dizala iz stare gradske jezgre do Kninske tvrđave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A28919F-C9B7-AB79-53AA-9F5A9DAA8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Projekt predviđa izgradnju vertikalnog transportnog sustava kosog dizala kojim će se uspostaviti direktna i pristupačna veza između stare gradske jezgre Knina i Kninske tvrđave. </a:t>
            </a:r>
          </a:p>
          <a:p>
            <a:r>
              <a:rPr lang="hr-HR" dirty="0"/>
              <a:t>Dizalo je projektirano kao moderan, siguran i suvremen sustav koji će omogućiti pristup tvrđavi bez napornog penjanja kroz strme ulice ili stube. Donja postaja bit će smještena u povijesnoj jezgri (ulica Kralja Krešimira), a gornja postaja pored ulaza u tvrđavu (bastion Pisani). </a:t>
            </a:r>
          </a:p>
          <a:p>
            <a:r>
              <a:rPr lang="hr-HR" dirty="0"/>
              <a:t>Projekt uključuje pristupnu građevinu (donja i gornja postaja), trasu dizala i prilagođeno uređene pristupne putove, uz poštivanje prostorno-planske regulative i uvjeta zaštite kulturne baštine</a:t>
            </a:r>
          </a:p>
        </p:txBody>
      </p:sp>
    </p:spTree>
    <p:extLst>
      <p:ext uri="{BB962C8B-B14F-4D97-AF65-F5344CB8AC3E}">
        <p14:creationId xmlns:p14="http://schemas.microsoft.com/office/powerpoint/2010/main" val="405244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196B8E-A164-BF10-510D-28D29DEE0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Arheološki park fra Lujo </a:t>
            </a:r>
            <a:r>
              <a:rPr lang="hr-HR" dirty="0" err="1"/>
              <a:t>Marun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05B2E1E-0F0B-6B0F-B943-2EB47B4F4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Projekt „Arheološki park Fra Lujo </a:t>
            </a:r>
            <a:r>
              <a:rPr lang="hr-HR" dirty="0" err="1"/>
              <a:t>Marun</a:t>
            </a:r>
            <a:r>
              <a:rPr lang="hr-HR" dirty="0"/>
              <a:t>“ obuhvaća cjelovito uređenje, valorizaciju i označavanje širokog arheološkog područja koje povezuje Grad Knin i susjedne općine Biskupija, </a:t>
            </a:r>
            <a:r>
              <a:rPr lang="hr-HR" dirty="0" err="1"/>
              <a:t>Civljane</a:t>
            </a:r>
            <a:r>
              <a:rPr lang="hr-HR" dirty="0"/>
              <a:t>, </a:t>
            </a:r>
            <a:r>
              <a:rPr lang="hr-HR" dirty="0" err="1"/>
              <a:t>Kijevo</a:t>
            </a:r>
            <a:r>
              <a:rPr lang="hr-HR" dirty="0"/>
              <a:t>, </a:t>
            </a:r>
            <a:r>
              <a:rPr lang="hr-HR" dirty="0" err="1"/>
              <a:t>Ervenik</a:t>
            </a:r>
            <a:r>
              <a:rPr lang="hr-HR" dirty="0"/>
              <a:t>, Kistanje i Promina. </a:t>
            </a:r>
          </a:p>
          <a:p>
            <a:r>
              <a:rPr lang="hr-HR" dirty="0"/>
              <a:t>Riječ je o prostoru iznimne povijesne i kulturne vrijednosti, unutar kojeg se nalaze brojni lokaliteti različitih razdoblja – od ranokršćanskih i starohrvatskih nalaza do srednjovjekovne i novovjeke arheološke baštine.</a:t>
            </a:r>
          </a:p>
        </p:txBody>
      </p:sp>
    </p:spTree>
    <p:extLst>
      <p:ext uri="{BB962C8B-B14F-4D97-AF65-F5344CB8AC3E}">
        <p14:creationId xmlns:p14="http://schemas.microsoft.com/office/powerpoint/2010/main" val="2239298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06E599-3C66-7CF6-F403-8E64418D5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Zašto je Plan važan?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D77B568-8166-BFA6-5C58-12ED688AC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Turizam ima snažan gospodarski, društveni i prostorni utjecaj na razvoj Grada Skradina, Knina, Drniša i Općine Bilice.</a:t>
            </a:r>
          </a:p>
          <a:p>
            <a:pPr marL="0" indent="0">
              <a:buNone/>
            </a:pPr>
            <a:endParaRPr lang="hr-HR" dirty="0"/>
          </a:p>
          <a:p>
            <a:r>
              <a:rPr lang="hr-HR" dirty="0"/>
              <a:t>Plan upravljanja destinacijom stavlja naglasak na: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unapređenje turističke ponude,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očuvanje lokalnih resursa,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poboljšanje kvalitete života lokalnog stanovništva,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dugoročnu održivost destinacije.</a:t>
            </a:r>
          </a:p>
        </p:txBody>
      </p:sp>
    </p:spTree>
    <p:extLst>
      <p:ext uri="{BB962C8B-B14F-4D97-AF65-F5344CB8AC3E}">
        <p14:creationId xmlns:p14="http://schemas.microsoft.com/office/powerpoint/2010/main" val="12505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98E9C81-1CE8-1915-A457-180B4C8E9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11580"/>
            <a:ext cx="9601200" cy="960120"/>
          </a:xfrm>
        </p:spPr>
        <p:txBody>
          <a:bodyPr>
            <a:normAutofit/>
          </a:bodyPr>
          <a:lstStyle/>
          <a:p>
            <a:r>
              <a:rPr lang="hr-HR" dirty="0"/>
              <a:t>Kuća pršuta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56F842C-DF45-64A3-4E75-885D77BCA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Kuća drniškog pršuta je interpretacijski i edukativni centar posvećen očuvanju, prezentaciji i valorizaciji drniškog pršuta kao autentičnog proizvoda nematerijalne kulturne baštine i ključnog elementa identiteta destinacije Drniš.</a:t>
            </a:r>
          </a:p>
          <a:p>
            <a:r>
              <a:rPr lang="hr-HR" dirty="0"/>
              <a:t> Projekt objedinjuje kulturnu baštinu, gastronomiju i turizam kroz suvremene interpretacijske metode, edukativne programe i doživljajne sadržaje te djeluje kao cjelogodišnji turistički proizvod s naglaskom na održivi razvoj i lokalno gospodarstvo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14A199FB-F794-D6AF-DF80-D20F897CFC94}"/>
              </a:ext>
            </a:extLst>
          </p:cNvPr>
          <p:cNvSpPr txBox="1"/>
          <p:nvPr/>
        </p:nvSpPr>
        <p:spPr>
          <a:xfrm>
            <a:off x="1201783" y="442139"/>
            <a:ext cx="67796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dirty="0"/>
              <a:t>Grad Drniš</a:t>
            </a:r>
          </a:p>
        </p:txBody>
      </p:sp>
    </p:spTree>
    <p:extLst>
      <p:ext uri="{BB962C8B-B14F-4D97-AF65-F5344CB8AC3E}">
        <p14:creationId xmlns:p14="http://schemas.microsoft.com/office/powerpoint/2010/main" val="2880243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A009D5-20C2-72B1-CFBE-FB4FF4BD8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Izgradnja drniške obilaznice i mosta preko rijeke </a:t>
            </a:r>
            <a:r>
              <a:rPr lang="hr-HR" dirty="0" err="1"/>
              <a:t>Čikole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3B12098-90B4-F56D-074F-164DDC9AB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Projektom izgradnje 9,1 kilometar duge obilaznice rasteretit će se središte Drniša od tranzitnog prometa i tako osigurati brža povezanost sa Šibenikom, Kninom i ostatkom županije.</a:t>
            </a:r>
          </a:p>
          <a:p>
            <a:r>
              <a:rPr lang="hr-HR" dirty="0"/>
              <a:t> Buduća prometnica uklapat će se u trasu buduće brze ceste Šibenik – Drniš – Knin – granica BiH, a rok za dovršetak radova izgradnje faze II je dvije godine. </a:t>
            </a:r>
          </a:p>
          <a:p>
            <a:r>
              <a:rPr lang="hr-HR" dirty="0"/>
              <a:t>Projekt uključuje nadvožnjak Sv. Ivan, vijadukte Badanj i </a:t>
            </a:r>
            <a:r>
              <a:rPr lang="hr-HR" dirty="0" err="1"/>
              <a:t>Kulundžići</a:t>
            </a:r>
            <a:r>
              <a:rPr lang="hr-HR" dirty="0"/>
              <a:t> te više kružnih raskrižja i križanja s državnim i županijskim cestama, te novog mosta na rijeci </a:t>
            </a:r>
            <a:r>
              <a:rPr lang="hr-HR" dirty="0" err="1"/>
              <a:t>Čikoli</a:t>
            </a:r>
            <a:r>
              <a:rPr lang="hr-HR" dirty="0"/>
              <a:t> dugog 220 metara.</a:t>
            </a:r>
          </a:p>
        </p:txBody>
      </p:sp>
    </p:spTree>
    <p:extLst>
      <p:ext uri="{BB962C8B-B14F-4D97-AF65-F5344CB8AC3E}">
        <p14:creationId xmlns:p14="http://schemas.microsoft.com/office/powerpoint/2010/main" val="38175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B65F6F-A8C5-84A0-5C4E-DE255A427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Uređenje i opremanje hostela u Gradu Drnišu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301C0EE-2AE6-6BC3-4806-F10159BE7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Projekt obuhvaća rekonstrukciju zgrade bivšeg Đačkog doma u Gradu Drnišu u Hostel i </a:t>
            </a:r>
            <a:r>
              <a:rPr lang="hr-HR" dirty="0" err="1"/>
              <a:t>caffe</a:t>
            </a:r>
            <a:r>
              <a:rPr lang="hr-HR" dirty="0"/>
              <a:t> bar, s funkcijom razvoja održivog turizma, kulturne baštine i lokalnog gospodarstva - Rekonstrukcija zgrade na k.č.br. *19/2 i 196/1 k.o. Drniš, zgrada A i B.</a:t>
            </a:r>
          </a:p>
        </p:txBody>
      </p:sp>
    </p:spTree>
    <p:extLst>
      <p:ext uri="{BB962C8B-B14F-4D97-AF65-F5344CB8AC3E}">
        <p14:creationId xmlns:p14="http://schemas.microsoft.com/office/powerpoint/2010/main" val="42569383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1DDA71-C744-3083-C9CD-1B5F4621D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5. OKVIR ZA PRAĆENJE I IZVJEŠTAVANJE</a:t>
            </a:r>
            <a:br>
              <a:rPr lang="hr-HR" dirty="0"/>
            </a:b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9765586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4EF517-F282-EB31-32B2-BD5654144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se prati?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AF0D59F-7F7E-7589-D494-F864D16B8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turistički promet</a:t>
            </a:r>
          </a:p>
          <a:p>
            <a:r>
              <a:rPr lang="hr-HR" dirty="0"/>
              <a:t>opterećenje infrastrukture</a:t>
            </a:r>
          </a:p>
          <a:p>
            <a:r>
              <a:rPr lang="hr-HR" dirty="0"/>
              <a:t>okolišni pokazatelji</a:t>
            </a:r>
          </a:p>
          <a:p>
            <a:r>
              <a:rPr lang="hr-HR" dirty="0"/>
              <a:t>zadovoljstvo lokalnog stanovništva posjetitelja</a:t>
            </a:r>
          </a:p>
          <a:p>
            <a:r>
              <a:rPr lang="hr-HR" dirty="0"/>
              <a:t>održivost destinacije</a:t>
            </a:r>
          </a:p>
        </p:txBody>
      </p:sp>
    </p:spTree>
    <p:extLst>
      <p:ext uri="{BB962C8B-B14F-4D97-AF65-F5344CB8AC3E}">
        <p14:creationId xmlns:p14="http://schemas.microsoft.com/office/powerpoint/2010/main" val="40359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9D9AA5-89E0-1FF8-5604-899913A1B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Izvještavanje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C5A8665-825E-B46C-F107-8490C1327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Provedbu prate Turističke zajednice</a:t>
            </a:r>
          </a:p>
          <a:p>
            <a:r>
              <a:rPr lang="hr-HR" dirty="0"/>
              <a:t>Izvješća se podnose Gradskom/Općinskom vijeću</a:t>
            </a:r>
          </a:p>
          <a:p>
            <a:r>
              <a:rPr lang="hr-HR" dirty="0"/>
              <a:t>Osigurava se transparentnost prema javnosti</a:t>
            </a:r>
          </a:p>
          <a:p>
            <a:r>
              <a:rPr lang="hr-HR" dirty="0"/>
              <a:t>Sustav praćenja omogućuje prilagodbe mjera tijekom provedbe</a:t>
            </a:r>
          </a:p>
          <a:p>
            <a:pPr marL="0" indent="0">
              <a:buNone/>
            </a:pPr>
            <a:endParaRPr lang="hr-HR" dirty="0"/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Turističko vijeće Izvješće o provedbi plana upravljanja destinacijom za prethodnu godinu dostavlja predstavničkom tijelu jedinice lokalne odnosno područne (regionalne) samouprave za čije se područje plan upravljanja destinacijom donosi do 31. ožujka tekuće godine.</a:t>
            </a:r>
          </a:p>
        </p:txBody>
      </p:sp>
    </p:spTree>
    <p:extLst>
      <p:ext uri="{BB962C8B-B14F-4D97-AF65-F5344CB8AC3E}">
        <p14:creationId xmlns:p14="http://schemas.microsoft.com/office/powerpoint/2010/main" val="262704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83042671-5BD9-B930-DD57-A7BDBE9CE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9" y="685800"/>
            <a:ext cx="4300045" cy="2157884"/>
          </a:xfrm>
        </p:spPr>
        <p:txBody>
          <a:bodyPr/>
          <a:lstStyle/>
          <a:p>
            <a:r>
              <a:rPr lang="hr-HR" dirty="0">
                <a:solidFill>
                  <a:schemeClr val="bg1"/>
                </a:solidFill>
              </a:rPr>
              <a:t>Hvala na pažnji!</a:t>
            </a:r>
          </a:p>
        </p:txBody>
      </p:sp>
      <p:pic>
        <p:nvPicPr>
          <p:cNvPr id="8" name="Rezervirano mjesto slike 7">
            <a:extLst>
              <a:ext uri="{FF2B5EF4-FFF2-40B4-BE49-F238E27FC236}">
                <a16:creationId xmlns:a16="http://schemas.microsoft.com/office/drawing/2014/main" id="{51E7C20C-0218-48AE-2A2D-0F3DE339390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47" r="1447"/>
          <a:stretch>
            <a:fillRect/>
          </a:stretch>
        </p:blipFill>
        <p:spPr/>
      </p:pic>
      <p:sp>
        <p:nvSpPr>
          <p:cNvPr id="6" name="Rezervirano mjesto teksta 5">
            <a:extLst>
              <a:ext uri="{FF2B5EF4-FFF2-40B4-BE49-F238E27FC236}">
                <a16:creationId xmlns:a16="http://schemas.microsoft.com/office/drawing/2014/main" id="{04767ACB-6D79-9EA6-9060-49D5A9D37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800" dirty="0">
                <a:solidFill>
                  <a:schemeClr val="bg1"/>
                </a:solidFill>
              </a:rPr>
              <a:t>Pitanja?</a:t>
            </a:r>
          </a:p>
        </p:txBody>
      </p:sp>
    </p:spTree>
    <p:extLst>
      <p:ext uri="{BB962C8B-B14F-4D97-AF65-F5344CB8AC3E}">
        <p14:creationId xmlns:p14="http://schemas.microsoft.com/office/powerpoint/2010/main" val="347176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DBD1BA-2E63-AE2E-8DA5-F434BFE9C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Zakonska osnova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420B727-6599-4A33-73E2-C4A1D5046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Zakon o turizmu – NN 156/23</a:t>
            </a:r>
          </a:p>
          <a:p>
            <a:r>
              <a:rPr lang="hr-HR" dirty="0"/>
              <a:t>Pravilnik o metodologiji izrade plana upravljanja destinacijom – NN 112/24</a:t>
            </a:r>
          </a:p>
          <a:p>
            <a:r>
              <a:rPr lang="hr-HR" dirty="0"/>
              <a:t>Pravilnik o pokazateljima za praćenje razvoja i održivosti turizma – NN 112/24</a:t>
            </a:r>
          </a:p>
          <a:p>
            <a:r>
              <a:rPr lang="hr-HR" dirty="0"/>
              <a:t>Pravilnik o metodologiji izračuna prihvatnog kapaciteta – NN 112/24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6356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AB1C7B4F-30D8-0AD1-386F-3E54C0CF12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2" y="3437214"/>
            <a:ext cx="5927496" cy="3429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344094B-8862-64F5-D5AC-539C8BC9D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2" y="-8215"/>
            <a:ext cx="5927496" cy="3429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FD7359EE-31E8-D535-26AE-3F30312FB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699" y="0"/>
            <a:ext cx="5759302" cy="34290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22F0C56-2AD5-5B3A-6093-3BEB45DA8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698" y="3437214"/>
            <a:ext cx="5759302" cy="34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171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C0CFDD-6DAE-17CB-7446-868F35C64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2. METODOLOGIJA IZRADE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F31F69B-26C4-CD60-9DCB-C0DE1B58B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Faze metodološkog procesa</a:t>
            </a:r>
          </a:p>
          <a:p>
            <a:pPr marL="0" indent="0">
              <a:buNone/>
            </a:pPr>
            <a:r>
              <a:rPr lang="hr-HR" b="1" dirty="0"/>
              <a:t>a) Desk istraživanja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Provedena su detaljna istraživanja uz korištenje: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prostorno-planskih dokumenata (PPUO, izmjene i dopune),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statističkih baza podataka (DZS, </a:t>
            </a:r>
            <a:r>
              <a:rPr lang="hr-HR" dirty="0" err="1"/>
              <a:t>eVisitor</a:t>
            </a:r>
            <a:r>
              <a:rPr lang="hr-HR" dirty="0"/>
              <a:t>, HEP, Vodoopskrba),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strateških dokumenta (nacionalna, regionalna i lokalna razina),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dostupnih anketa i razvojnih analiza.</a:t>
            </a:r>
          </a:p>
        </p:txBody>
      </p:sp>
    </p:spTree>
    <p:extLst>
      <p:ext uri="{BB962C8B-B14F-4D97-AF65-F5344CB8AC3E}">
        <p14:creationId xmlns:p14="http://schemas.microsoft.com/office/powerpoint/2010/main" val="69166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757A0-1508-64D2-2843-E8DCB4C79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0449527-1E74-3429-8DBD-969FF8272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Poseban naglasak stavljen je na: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procjenu turističkog potencijala i resursno-atrakcijske osnove,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analizu infrastrukturnih ograničenja,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usporedbu trendova sa ostalim destinacijama i konkurentnim područjima.</a:t>
            </a:r>
          </a:p>
        </p:txBody>
      </p:sp>
    </p:spTree>
    <p:extLst>
      <p:ext uri="{BB962C8B-B14F-4D97-AF65-F5344CB8AC3E}">
        <p14:creationId xmlns:p14="http://schemas.microsoft.com/office/powerpoint/2010/main" val="144849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859CE-67B8-1069-BAAC-708BA342F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84EEE4D-FCB6-B229-A91E-10D64348B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314575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/>
              <a:t>b) Primarno istraživanje – ankete lokalnog stanovništva i posjetitelja</a:t>
            </a:r>
          </a:p>
          <a:p>
            <a:endParaRPr lang="hr-HR" dirty="0"/>
          </a:p>
          <a:p>
            <a:r>
              <a:rPr lang="hr-HR" dirty="0"/>
              <a:t>Provedene su online ankete među lokalnim stanovništvom i posjetiteljima. </a:t>
            </a:r>
          </a:p>
          <a:p>
            <a:r>
              <a:rPr lang="hr-HR" dirty="0"/>
              <a:t>Iako uzorak nije bio reprezentativan, rezultati pružaju vrijedne orijentacijske uvide u percepciju utjecaja turizma i zadovoljstvo boravkom.</a:t>
            </a:r>
          </a:p>
        </p:txBody>
      </p:sp>
    </p:spTree>
    <p:extLst>
      <p:ext uri="{BB962C8B-B14F-4D97-AF65-F5344CB8AC3E}">
        <p14:creationId xmlns:p14="http://schemas.microsoft.com/office/powerpoint/2010/main" val="58079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25333-B0A6-F421-8677-00B9699EB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BB53735-125D-9F01-9EDB-1EC9FED23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b="1" dirty="0"/>
              <a:t>Temeljna načela metodološkog pristupa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Sudjelovanje dionika – aktivna </a:t>
            </a:r>
            <a:r>
              <a:rPr lang="hr-HR" dirty="0" err="1"/>
              <a:t>uključivost</a:t>
            </a:r>
            <a:r>
              <a:rPr lang="hr-HR" dirty="0"/>
              <a:t> lokalne zajednice, javnog i privatnog sektora, udruga i turističkih organizacija.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Utemeljenost na podacima – destinacija se razvija kroz model „upravljanja na temelju činjenica i mjerljivih pokazatelja“.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/>
              <a:t>Praktična orijentacija – Plan sadržava mjerljive ciljeve, kriterije uspješnosti i operativne mjere primjenjive u praksi.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 err="1"/>
              <a:t>Multisektorski</a:t>
            </a:r>
            <a:r>
              <a:rPr lang="hr-HR" dirty="0"/>
              <a:t> pristup – turizam se promatra u korelaciji s prostornim planiranjem, zaštitom okoliša, komunalnim sustavima i kvalitetom života stanovnika.</a:t>
            </a:r>
          </a:p>
        </p:txBody>
      </p:sp>
    </p:spTree>
    <p:extLst>
      <p:ext uri="{BB962C8B-B14F-4D97-AF65-F5344CB8AC3E}">
        <p14:creationId xmlns:p14="http://schemas.microsoft.com/office/powerpoint/2010/main" val="55518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Žetva">
  <a:themeElements>
    <a:clrScheme name="Topla plava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Žetva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Žetva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Žetva</Template>
  <TotalTime>873</TotalTime>
  <Words>3208</Words>
  <Application>Microsoft Office PowerPoint</Application>
  <PresentationFormat>Široki zaslon</PresentationFormat>
  <Paragraphs>375</Paragraphs>
  <Slides>36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36</vt:i4>
      </vt:variant>
    </vt:vector>
  </HeadingPairs>
  <TitlesOfParts>
    <vt:vector size="37" baseType="lpstr">
      <vt:lpstr>Žetva</vt:lpstr>
      <vt:lpstr>PLAN UPRAVLJANJA DESTINACIJOM GRADA SKRADINA, KNINA, DRNIŠA I OPĆINE BILICE ZA RAZDOBLJE 2025. – 2029. </vt:lpstr>
      <vt:lpstr>1. UVOD – ZAKONSKI OKVIR</vt:lpstr>
      <vt:lpstr>Zašto je Plan važan?</vt:lpstr>
      <vt:lpstr>Zakonska osnova</vt:lpstr>
      <vt:lpstr>PowerPoint prezentacija</vt:lpstr>
      <vt:lpstr>2. METODOLOGIJA IZRADE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Broj i vrsta objekata u destinacijama  Turistički kapacitet po vrstama objekata u 2025. godini</vt:lpstr>
      <vt:lpstr>Broj turističkih dolazaka i noćenja</vt:lpstr>
      <vt:lpstr>PowerPoint prezentacija</vt:lpstr>
      <vt:lpstr>ANALIZA STANJA – SAŽETAK</vt:lpstr>
      <vt:lpstr>Prednosti destinacije</vt:lpstr>
      <vt:lpstr>Glavni izazovi</vt:lpstr>
      <vt:lpstr>4. CILJEVI I PROJEKTI</vt:lpstr>
      <vt:lpstr>CILJEVI</vt:lpstr>
      <vt:lpstr>PROJEKTI</vt:lpstr>
      <vt:lpstr>PowerPoint prezentacija</vt:lpstr>
      <vt:lpstr>Projekti</vt:lpstr>
      <vt:lpstr>Projekti od posebnog značenja za razvoj destinacije</vt:lpstr>
      <vt:lpstr>Centar za posjetitelje Krčić</vt:lpstr>
      <vt:lpstr>Kuća arheološke baštine fra Lujo Marun</vt:lpstr>
      <vt:lpstr>Izgradnja kosog dizala iz stare gradske jezgre do Kninske tvrđave</vt:lpstr>
      <vt:lpstr>Arheološki park fra Lujo Marun</vt:lpstr>
      <vt:lpstr>Kuća pršuta</vt:lpstr>
      <vt:lpstr>Izgradnja drniške obilaznice i mosta preko rijeke Čikole </vt:lpstr>
      <vt:lpstr>Uređenje i opremanje hostela u Gradu Drnišu</vt:lpstr>
      <vt:lpstr>5. OKVIR ZA PRAĆENJE I IZVJEŠTAVANJE </vt:lpstr>
      <vt:lpstr>Što se prati?</vt:lpstr>
      <vt:lpstr>Izvještavanje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Brankica Batakovic</dc:creator>
  <cp:lastModifiedBy>Danijela Jurina</cp:lastModifiedBy>
  <cp:revision>15</cp:revision>
  <dcterms:created xsi:type="dcterms:W3CDTF">2025-12-10T10:43:23Z</dcterms:created>
  <dcterms:modified xsi:type="dcterms:W3CDTF">2026-05-21T17:50:45Z</dcterms:modified>
</cp:coreProperties>
</file>